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Source Code Pro"/>
      <p:regular r:id="rId72"/>
      <p:bold r:id="rId73"/>
      <p:italic r:id="rId74"/>
      <p:boldItalic r:id="rId75"/>
    </p:embeddedFont>
    <p:embeddedFont>
      <p:font typeface="Oswald"/>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bold.fntdata"/><Relationship Id="rId72" Type="http://schemas.openxmlformats.org/officeDocument/2006/relationships/font" Target="fonts/SourceCodePro-regular.fntdata"/><Relationship Id="rId31" Type="http://schemas.openxmlformats.org/officeDocument/2006/relationships/slide" Target="slides/slide26.xml"/><Relationship Id="rId75" Type="http://schemas.openxmlformats.org/officeDocument/2006/relationships/font" Target="fonts/SourceCodePro-boldItalic.fntdata"/><Relationship Id="rId30" Type="http://schemas.openxmlformats.org/officeDocument/2006/relationships/slide" Target="slides/slide25.xml"/><Relationship Id="rId74" Type="http://schemas.openxmlformats.org/officeDocument/2006/relationships/font" Target="fonts/SourceCodePro-italic.fntdata"/><Relationship Id="rId33" Type="http://schemas.openxmlformats.org/officeDocument/2006/relationships/slide" Target="slides/slide28.xml"/><Relationship Id="rId77" Type="http://schemas.openxmlformats.org/officeDocument/2006/relationships/font" Target="fonts/Oswald-bold.fntdata"/><Relationship Id="rId32" Type="http://schemas.openxmlformats.org/officeDocument/2006/relationships/slide" Target="slides/slide27.xml"/><Relationship Id="rId76" Type="http://schemas.openxmlformats.org/officeDocument/2006/relationships/font" Target="fonts/Oswald-regular.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f2f31174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f2f31174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f2f31174a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f2f31174a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pas de très forte corrélation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on observe néanmoins une certaine corrélation entre le nombre de produits achetés et le nombre de commandes (0.44), entre le nombre de paiements et la somme totale dépensée (0.32), et entre le nombre moyen de jours de livraison et la distance géodésique (0.34)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f2f31174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f2f31174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f2f31174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f2f31174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2f31174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2f31174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segmentation RFM, </a:t>
            </a:r>
            <a:br>
              <a:rPr lang="fr"/>
            </a:br>
            <a:r>
              <a:rPr lang="fr"/>
              <a:t>La majorité des clients se trouvent dans la catégorie “potential loyalist”, ce sont des clients qui ont un score de récence élevé, mais leurs scores de fréquence et monétaire sont les plus faible. Pour résumer, ce sont de nouveau clients, qui n’ont généralement acheté qu’une fois, pour un montant peu élevé.</a:t>
            </a:r>
            <a:endParaRPr/>
          </a:p>
          <a:p>
            <a:pPr indent="0" lvl="0" marL="0" rtl="0" algn="l">
              <a:spcBef>
                <a:spcPts val="0"/>
              </a:spcBef>
              <a:spcAft>
                <a:spcPts val="0"/>
              </a:spcAft>
              <a:buNone/>
            </a:pPr>
            <a:r>
              <a:rPr lang="fr"/>
              <a:t>On peut noter que 3 segments,  les segments “potential loyalist”, “about to sleep” et “hibernating” </a:t>
            </a:r>
            <a:r>
              <a:rPr lang="fr">
                <a:solidFill>
                  <a:schemeClr val="dk1"/>
                </a:solidFill>
              </a:rPr>
              <a:t>représentent 98.03% des clients, et les hauts score R, F et M sont donc très peu représentés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f2f31174a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f2f31174a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j’ai représenté les clients en 3D selon les axes R, F et M, et j’ai trouvé une vue où on voit nettement la séparation des segments RFM.</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Alors en fait, ici chaque coin représente un groupe de clients (sinon, il y aurait trop de points, et plotly que j’ai utilisé pour ce graphique n’aime pas trop ça)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f2f31174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f2f31174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mes différentes segmentations, je me suis amusé à maper mes segments sur une t-SNE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L’algorithme t-SNE consiste à créer une distribution de probabilité qui représente les similarités entre voisins dans un espace en grande dimension et dans un espace de plus petite dimension. Par similarité, nous allons chercher à convertir les distances en probabilités.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[optionnel]</a:t>
            </a:r>
            <a:endParaRPr/>
          </a:p>
          <a:p>
            <a:pPr indent="0" lvl="0" marL="0" rtl="0" algn="l">
              <a:spcBef>
                <a:spcPts val="0"/>
              </a:spcBef>
              <a:spcAft>
                <a:spcPts val="0"/>
              </a:spcAft>
              <a:buNone/>
            </a:pPr>
            <a:r>
              <a:rPr lang="fr"/>
              <a:t>L’algorithme se découpe en 3 étapes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fr"/>
              <a:t>Étape 1 : calcul des similarités des points dans l’espace initial en grande dimension. Pour chaque point xi nous centrons une distribution gaussienne autour de ce point. Ensuite nous mesurons, pour chaque point xj (i différent de j), la densité sous cette distribution gaussienne précédemment définie. Enfin, nous normalisons pour chacun des points. Nous obtenons ainsi une liste de probabilités conditionnelles.</a:t>
            </a:r>
            <a:br>
              <a:rPr lang="fr"/>
            </a:br>
            <a:br>
              <a:rPr lang="fr"/>
            </a:br>
            <a:r>
              <a:rPr lang="fr"/>
              <a:t>L’écart type se définit suivant une valeur appelée perplexité qui correspond au nombre de voisins autour de chaque point. Cette valeur est fixée par l’utilisateur à l’avance et permet d’estimer l’écart type des distributions gaussiennes définies pour chaque point xi. Plus la perplexité est grande, plus la variance est grande. </a:t>
            </a:r>
            <a:br>
              <a:rPr lang="fr"/>
            </a:br>
            <a:br>
              <a:rPr lang="fr"/>
            </a:br>
            <a:endParaRPr/>
          </a:p>
          <a:p>
            <a:pPr indent="-298450" lvl="0" marL="457200" rtl="0" algn="l">
              <a:spcBef>
                <a:spcPts val="0"/>
              </a:spcBef>
              <a:spcAft>
                <a:spcPts val="0"/>
              </a:spcAft>
              <a:buSzPts val="1100"/>
              <a:buChar char="-"/>
            </a:pPr>
            <a:r>
              <a:rPr lang="fr"/>
              <a:t>Etape 2 : Nous avons besoin de créer un espace de plus petite dimension dans lequel nous allons représenter nos données. Évidemment au début nous ne connaissons pas les coordonnées idéales sur cet espace. Nous allons donc répartir aléatoirement les points sur ce nouvel espace. Le reste est assez similaire à l’étape 1, nous calculons les similarités des points dans l’espace nouvellement créé, mais en utilisant une distribution t-Student et non pas Gaussienne (ce sont des distributions qui ont une allure assez similaire, mais la distribution de student est plus affaissée). De la même manière nous obtenons une liste de probabilités.</a:t>
            </a:r>
            <a:br>
              <a:rPr lang="fr"/>
            </a:br>
            <a:br>
              <a:rPr lang="fr"/>
            </a:br>
            <a:endParaRPr/>
          </a:p>
          <a:p>
            <a:pPr indent="-298450" lvl="0" marL="457200" rtl="0" algn="l">
              <a:spcBef>
                <a:spcPts val="0"/>
              </a:spcBef>
              <a:spcAft>
                <a:spcPts val="0"/>
              </a:spcAft>
              <a:buSzPts val="1100"/>
              <a:buChar char="-"/>
            </a:pPr>
            <a:r>
              <a:rPr lang="fr"/>
              <a:t>Pour représenter fidèlement les points dans l’espace de dimension plus petite nous aimerions, dans l’idéal, que les mesures de similarité dans les deux espaces coïncident. Nous avons donc besoin de comparer les similarités des points dans les deux espaces en utilisant la mesure Kullback_Leibler (KL). Nous cherchons ensuite à la minimiser par descente de gradient pour obtenir les meilleurs yi possibles dans l’espace de petite dimension. Cela revient à minimiser l’écart entre les distributions de probabilités entre l’espace d’origine et l’espace de plus petite dimension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distribution t-student : elle découle de la loi normale, et d’ailleurs les deux courbes se ressemblent beaucoup. La distribution normale est moins affaissée parce qu’on connaît la vraie valeur de la variance de l’erreur (pour la distribution de student, on “punit” notre distribution, on est moins certain. Cette “punition”, on l’appelle le degré de liberté, et il est déterminé par deux facteurs : le nombre d’observations et le nombre de paramètres estimés. Plus on a d’observations dans notre échantillon, moins l’incertitude est importante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Mesure de Kullback-Leibler : mesure de dissimilarité entre deux distribution. Elle s’interprète comme la différence moyenne du nombre de bits qu’il faut pour coder les échantillons de la première distribution selon que le codage choisi est optimal pour la première ou pour la deuxième distribution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f2f31174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f2f31174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f2f31174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f2f31174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clustering est une méthode d’apprentissage non supervisé (unsupervised learning). Ainsi, on n’essaie pas d’apprendre une relation de corrélation entre un ensemble de features X d’une observation et une valeur à prédire Y, comme c’est le cas pour l’apprentissage supervisé. L’apprentissage non supervisé va plutôt trouver des patterns dans les données. Notamment, en regroupant les choses qui se ressemblent.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En apprentissage non supervisé, les données sont donc une matrice de features.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Chaque ligne représente un individu (une observation). A l’issu de l’application du clustering, on retrouvera ces données regroupées par ressemblance. Le clustering va regrouper en plusieurs familles (clusters) les individus/objets en fonction de leurs caractéristiques. Ainsi, les individus se trouvant dans un même cluster sont similaires et les données se trouvant dans un autre cluster ne le sont pas.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Il existe deux types de clustering :</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fr"/>
              <a:t>Le clustering hiérarchique</a:t>
            </a:r>
            <a:endParaRPr/>
          </a:p>
          <a:p>
            <a:pPr indent="-298450" lvl="0" marL="457200" rtl="0" algn="l">
              <a:spcBef>
                <a:spcPts val="0"/>
              </a:spcBef>
              <a:spcAft>
                <a:spcPts val="0"/>
              </a:spcAft>
              <a:buSzPts val="1100"/>
              <a:buChar char="-"/>
            </a:pPr>
            <a:r>
              <a:rPr lang="fr"/>
              <a:t>Le clustering non-hiérarchique (partitionnement)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f2f31174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f2f31174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K-means est un algorithme non supervisé de clustering non hiérarchique. Il permet de regrouper en K clusters distincts les observations du data set. Ainsi les données similaires se retrouveront  dans un même cluster. Par ailleurs, une observation ne peut se retrouver que dans un cluster à la fois (exclusivité d’appartenance). Une même observation, ne pourra donc, appartenir à deux clusters différents.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Pour pouvoir regrouper un jeu de données en K cluster distincts, l’algorithme K-Means a besoin d’un moyen de comparer le degré de similarité entre les différentes observations. Ainsi, deux données qui se ressemblent, auront une distance de dissimilarité réduite, alors que deux objets différents auront une distance de séparation plus grande.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En mathématiques et en statistiques, il y a beaucoup de définitions de distance. les deux principales sont :</a:t>
            </a:r>
            <a:endParaRPr/>
          </a:p>
          <a:p>
            <a:pPr indent="-298450" lvl="0" marL="457200" rtl="0" algn="l">
              <a:spcBef>
                <a:spcPts val="0"/>
              </a:spcBef>
              <a:spcAft>
                <a:spcPts val="0"/>
              </a:spcAft>
              <a:buSzPts val="1100"/>
              <a:buChar char="-"/>
            </a:pPr>
            <a:r>
              <a:rPr b="1" lang="fr"/>
              <a:t>La distance Euclidienne</a:t>
            </a:r>
            <a:r>
              <a:rPr lang="fr"/>
              <a:t> : C’est la distance géométrique qu’on apprend au collège.</a:t>
            </a:r>
            <a:endParaRPr/>
          </a:p>
          <a:p>
            <a:pPr indent="-298450" lvl="0" marL="457200" rtl="0" algn="l">
              <a:spcBef>
                <a:spcPts val="0"/>
              </a:spcBef>
              <a:spcAft>
                <a:spcPts val="0"/>
              </a:spcAft>
              <a:buSzPts val="1100"/>
              <a:buChar char="-"/>
            </a:pPr>
            <a:r>
              <a:rPr b="1" lang="fr"/>
              <a:t>La distance de Manhattan (taxi-distance)</a:t>
            </a:r>
            <a:r>
              <a:rPr lang="fr"/>
              <a:t> : est la distance entre deux points parcourue par un taxi lorsqu’il se déplace dans une ville où les rues sont agencées selon un réseau ou un quadrillage. Un taxi-chemin est le trajet fait par un taxi lorsqu’il se déplace d’un nœud du réseau à un autre en utilisant les déplacements horizontaux et verticaux du réseau.</a:t>
            </a:r>
            <a:endParaRPr/>
          </a:p>
          <a:p>
            <a:pPr indent="0" lvl="0" marL="0" rtl="0" algn="l">
              <a:spcBef>
                <a:spcPts val="0"/>
              </a:spcBef>
              <a:spcAft>
                <a:spcPts val="0"/>
              </a:spcAft>
              <a:buNone/>
            </a:pPr>
            <a:r>
              <a:rPr lang="fr"/>
              <a:t>⇒ j’ai utilisé l’implémentation de scikit-learn, donc c’est la distance Euclidienne qui est utilisée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2f3117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2f3117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f2f31174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f2f31174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f2f31174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f2f31174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C</a:t>
            </a:r>
            <a:r>
              <a:rPr lang="fr"/>
              <a:t>hoisir un nombre de cluster K n’est pas forcément intuitif. Spécialement quand le jeu de données est grand et qu’on n’ait pas un a priori ou des hypothèses sur les données. Un nombre K grand peut conduire à un partitionnement trop fragmenté des données. Ce qui empêchera de découvrir des patterns intéressants dans les données. Par contre, un nombre de clusters trop petit, conduira à avoir, potentiellement, des cluster trop généralistes contenant beaucoup de données. Dans ce cas, on n’aura pas de patterns “fins” à découvrir.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Pour un même jeu de données, il n’existe pas un unique clustering possible. La difficulté résidera donc à choisir un nombre de cluster K qui permettra de mettre en lumière des patterns intéressants entre les données. Malheureusement il n’existe pas de procédé automatisé pour trouver le bon nombre de clusters.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La méthode la plus usuelle pour choisir le nombre de clusters est de lancer K-Means avec différentes valeurs de K et de calculer la variance des différents clusters.  La variance est la somme des distances entre chaque centroid d’un cluster et les différentes observations inclues dans le même cluster. Ainsi, on cherche à trouver un nombre de clusters K de telle sorte que les clusters retenus minimisent la distance entre leurs centres (centroids) et les observations dans le même cluster. On parle de minimisation de la distance intra-classe.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J’ai utilisé la méthode du coude pour définir la valeur optimale de K, en testant 3 métriques:</a:t>
            </a:r>
            <a:endParaRPr/>
          </a:p>
          <a:p>
            <a:pPr indent="-298450" lvl="0" marL="457200" rtl="0" algn="l">
              <a:spcBef>
                <a:spcPts val="0"/>
              </a:spcBef>
              <a:spcAft>
                <a:spcPts val="0"/>
              </a:spcAft>
              <a:buSzPts val="1100"/>
              <a:buChar char="-"/>
            </a:pPr>
            <a:r>
              <a:rPr lang="fr"/>
              <a:t>le score de distortion qui calcule la somme des distances au carré entre chaque point et son centre attribué</a:t>
            </a:r>
            <a:endParaRPr/>
          </a:p>
          <a:p>
            <a:pPr indent="-298450" lvl="0" marL="457200" rtl="0" algn="l">
              <a:spcBef>
                <a:spcPts val="0"/>
              </a:spcBef>
              <a:spcAft>
                <a:spcPts val="0"/>
              </a:spcAft>
              <a:buSzPts val="1100"/>
              <a:buChar char="-"/>
            </a:pPr>
            <a:r>
              <a:rPr lang="fr"/>
              <a:t>le coefficient de silhouette : Pour chaque point, son coefficient de silhouette est la différence entre la distance moyenne avec les points du même groupe que lui (cohésion) et la distance moyenne avec les points des autres groupes voisins (séparation). Si cette différence est négative, le point est en moyenne plus proche du groupe voisin que du sien : il est donc mal classé. À l'inverse, si cette différence est positive, le point est en moyenne plus proche de son groupe que du groupe voisin : il est donc bien classé. Cette métrique calcule le coefficient de silhouette moyen de tous les échantillons</a:t>
            </a:r>
            <a:endParaRPr/>
          </a:p>
          <a:p>
            <a:pPr indent="-298450" lvl="0" marL="457200" rtl="0" algn="l">
              <a:spcBef>
                <a:spcPts val="0"/>
              </a:spcBef>
              <a:spcAft>
                <a:spcPts val="0"/>
              </a:spcAft>
              <a:buSzPts val="1100"/>
              <a:buChar char="-"/>
            </a:pPr>
            <a:r>
              <a:rPr lang="fr"/>
              <a:t>indice de Calinski-harabasz : calcule le rapport de dispersion entre et au sein des clusters. C'est le rapport entre la variance inter-groupes et la variance intra-groupe.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f2f31174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f2f31174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à ce stade là, je me suis posé quelques questions : Faut-il inclure les score R, F et M que l’on venait de calculer ? Et faut-il inclure les catégories de produit ?</a:t>
            </a:r>
            <a:endParaRPr/>
          </a:p>
          <a:p>
            <a:pPr indent="0" lvl="0" marL="0" rtl="0" algn="l">
              <a:spcBef>
                <a:spcPts val="0"/>
              </a:spcBef>
              <a:spcAft>
                <a:spcPts val="0"/>
              </a:spcAft>
              <a:buNone/>
            </a:pPr>
            <a:r>
              <a:rPr lang="fr"/>
              <a:t>Alors en fait, cette dernière question je me la suis posée un peu après, et vous allez voir pourquoi dans la suite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Et il y a une 3ème possibilité : n’utiliser que les scores R, F et M… Mais ça, j’ai voulu tester bien plus tard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f2f31174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f2f31174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Je me suis donc retrouvé à tester plusieurs versions des données, et plusieurs métriques.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 première version, c’est celle qui inclue toutes les variables. Je l’ai appelé all_vars</a:t>
            </a:r>
            <a:endParaRPr/>
          </a:p>
          <a:p>
            <a:pPr indent="0" lvl="0" marL="0" rtl="0" algn="l">
              <a:spcBef>
                <a:spcPts val="0"/>
              </a:spcBef>
              <a:spcAft>
                <a:spcPts val="0"/>
              </a:spcAft>
              <a:buNone/>
            </a:pPr>
            <a:r>
              <a:rPr lang="fr"/>
              <a:t>Donc on se retrouve avec un nombre de clusters optimal de:</a:t>
            </a:r>
            <a:endParaRPr/>
          </a:p>
          <a:p>
            <a:pPr indent="-298450" lvl="0" marL="457200" rtl="0" algn="l">
              <a:spcBef>
                <a:spcPts val="0"/>
              </a:spcBef>
              <a:spcAft>
                <a:spcPts val="0"/>
              </a:spcAft>
              <a:buSzPts val="1100"/>
              <a:buChar char="-"/>
            </a:pPr>
            <a:r>
              <a:rPr lang="fr"/>
              <a:t>6 selon le score de distortion</a:t>
            </a:r>
            <a:endParaRPr/>
          </a:p>
          <a:p>
            <a:pPr indent="-298450" lvl="0" marL="457200" rtl="0" algn="l">
              <a:spcBef>
                <a:spcPts val="0"/>
              </a:spcBef>
              <a:spcAft>
                <a:spcPts val="0"/>
              </a:spcAft>
              <a:buSzPts val="1100"/>
              <a:buChar char="-"/>
            </a:pPr>
            <a:r>
              <a:rPr lang="fr"/>
              <a:t>7 selon le coefficient de silhouette</a:t>
            </a:r>
            <a:endParaRPr/>
          </a:p>
          <a:p>
            <a:pPr indent="-298450" lvl="0" marL="457200" rtl="0" algn="l">
              <a:spcBef>
                <a:spcPts val="0"/>
              </a:spcBef>
              <a:spcAft>
                <a:spcPts val="0"/>
              </a:spcAft>
              <a:buSzPts val="1100"/>
              <a:buChar char="-"/>
            </a:pPr>
            <a:r>
              <a:rPr lang="fr"/>
              <a:t>2 selon l’indice de Calinski Harabasz</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J’ai considéré que 2 était un nombre de clusters trop petit pour une segmentation de clientèle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f2f31174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f2f31174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 on ne garde pas les scores R, F et M, et en gardant le même raisonnement, on se retrouve avec un nombre optimal de clusters de 6</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f2f31174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f2f31174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 on enlève les catégories de produit, on se retrouve avec un nombre de clusters optimal :</a:t>
            </a:r>
            <a:endParaRPr/>
          </a:p>
          <a:p>
            <a:pPr indent="-298450" lvl="0" marL="457200" rtl="0" algn="l">
              <a:spcBef>
                <a:spcPts val="0"/>
              </a:spcBef>
              <a:spcAft>
                <a:spcPts val="0"/>
              </a:spcAft>
              <a:buSzPts val="1100"/>
              <a:buChar char="-"/>
            </a:pPr>
            <a:r>
              <a:rPr lang="fr"/>
              <a:t>de 5 selon le score de distortion</a:t>
            </a:r>
            <a:endParaRPr/>
          </a:p>
          <a:p>
            <a:pPr indent="-298450" lvl="0" marL="457200" rtl="0" algn="l">
              <a:spcBef>
                <a:spcPts val="0"/>
              </a:spcBef>
              <a:spcAft>
                <a:spcPts val="0"/>
              </a:spcAft>
              <a:buSzPts val="1100"/>
              <a:buChar char="-"/>
            </a:pPr>
            <a:r>
              <a:rPr lang="fr"/>
              <a:t>de 3 selon le score de silhouette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f2f31174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f2f31174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sans les catégories de produit, ni les scores R, F et M :</a:t>
            </a:r>
            <a:endParaRPr/>
          </a:p>
          <a:p>
            <a:pPr indent="-298450" lvl="0" marL="457200" rtl="0" algn="l">
              <a:spcBef>
                <a:spcPts val="0"/>
              </a:spcBef>
              <a:spcAft>
                <a:spcPts val="0"/>
              </a:spcAft>
              <a:buSzPts val="1100"/>
              <a:buChar char="-"/>
            </a:pPr>
            <a:r>
              <a:rPr lang="fr"/>
              <a:t>5 clusters selon le score de distortion</a:t>
            </a:r>
            <a:endParaRPr/>
          </a:p>
          <a:p>
            <a:pPr indent="-298450" lvl="0" marL="457200" rtl="0" algn="l">
              <a:spcBef>
                <a:spcPts val="0"/>
              </a:spcBef>
              <a:spcAft>
                <a:spcPts val="0"/>
              </a:spcAft>
              <a:buSzPts val="1100"/>
              <a:buChar char="-"/>
            </a:pPr>
            <a:r>
              <a:rPr lang="fr"/>
              <a:t>3 selon le coefficient de silhouette et aussi selon Calinski-Harabasz</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rPr lang="fr"/>
              <a:t>à ce stade, je ne suis pas très avancé, tant en ce qui concerne les variables à choisir, qu’au niveau du nombre optimal de clusters à choisir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f2f31174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f2f31174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L'affichage du coefficient de silhouette permet de visualiser la densité et la séparation des clusters à partir d'un échantillonage de chacun des clusters.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Pour chaque échantillon est calculé la différence entre la distance moyenne intra-cluster et la distance moyenne du cluster le plus proche. Cette différence est normalisée par la valeur maximale et nous donne une valeur entre -1 et 1 : le coefficient de silhouette.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Une valeur proche de 1 signifie que les clusters sont bien séparés les unes des autres et clairement distingués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Une valeur proche de 0 signifie que les clusters sont indifférents, ou que la distance entre les clusters n'est pas significative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Une valeur proche de -1 signifie que les clusters sont (très) mal définis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Alors je vous ai fait un schémas explicatif avec 2 clusters et  2 features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f2f31174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f2f31174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f2f31174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f2f31174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f2f31174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f2f31174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L'hétérogénéité des clients est un "problème" fondamental que toutes les entreprises doivent prendre en compte lors de l'élaboration d'un plan marketing réussi, car naturellement, les clients diffèrent dans leurs préférences pour les produits et services à bien des égards.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Et pour gérer l'hétérogénéité des clients, nous avons plusieurs approches, l'analyse STP étant l'une d'entre elles. STP signifie (Segmenting, Targeting and Positioning =  segmentation , ciblage et positionnement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Ici, nous ne parlerons que de la façon de segmenter les clients. La segmentation est le processus de réduction du marché global en cohortes, chaque cohorte ayant des besoins et des préférences similaires.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f2f31174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f2f31174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C’est cette configuration qui obtient les meilleurs scores de silhouette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f2f31174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f2f31174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f2f31174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f2f31174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f2f31174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f2f31174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f2f31174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f2f31174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f2f31174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f2f31174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les graphiques de distance intercluster affichent une intégration des centres de cluster en 2 dimensions avec la distance aux autres centres préservée.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Par exemple, plus les centres sont proches dans la visualisation, plus ils sont proches dans l'espace des features d'origine.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Les clusters sont dimensionnés en fonction d'une métrique de notation.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Par défaut, ils sont dimensionnés par appartenance, par exemple le nombre d'instances qui appartiennent à chaque centre.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Cela donne une idée de l'importance relative des clusters.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Notez cependant que parce que deux clusters se chevauchent dans l'espace 2D, cela n'implique pas qu'ils se chevauchent dans l'espace des caractéristiques d'origine.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fr">
                <a:solidFill>
                  <a:schemeClr val="dk1"/>
                </a:solidFill>
              </a:rPr>
              <a:t>Petite précision, MDS signifie mise à l’échelle multidimensionnelle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Et donc là, on peut voir que les clusters sont bien définis et bien séparés</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f2f31174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f2f31174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f2f31174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f2f31174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J’ai ensuite effectué une réduction dimensionnelle via une Analyse en composante principale. J’ai choisi de garder 95.66% de la variance totale expliquée et je me suis retrouvé avec 11 composantes principales, mais j’aurais pu me contenter de 80% et je n’aurai conservé que 7 composantes principales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l’ACP est une méthode de réduction de dimension qui va permettre de transformer des variables corrélées en nouvelles variables décorrélées les unes des autres.</a:t>
            </a:r>
            <a:endParaRPr/>
          </a:p>
          <a:p>
            <a:pPr indent="0" lvl="0" marL="0" rtl="0" algn="l">
              <a:spcBef>
                <a:spcPts val="0"/>
              </a:spcBef>
              <a:spcAft>
                <a:spcPts val="0"/>
              </a:spcAft>
              <a:buNone/>
            </a:pPr>
            <a:r>
              <a:rPr lang="fr"/>
              <a:t>est de trouver une nouvelle base orthonormée dans laquelle représenter nos données, telle que la variance des données selon ces nouveaux axes soit maximisée.</a:t>
            </a:r>
            <a:endParaRPr/>
          </a:p>
          <a:p>
            <a:pPr indent="0" lvl="0" marL="0" rtl="0" algn="l">
              <a:spcBef>
                <a:spcPts val="0"/>
              </a:spcBef>
              <a:spcAft>
                <a:spcPts val="0"/>
              </a:spcAft>
              <a:buNone/>
            </a:pPr>
            <a:r>
              <a:rPr lang="fr"/>
              <a:t>Il s’agit en fait de résumer l’information qui est contenue dans une large base de données en un certain nombre de variables synthétiques appelées : Composantes principales</a:t>
            </a:r>
            <a:endParaRPr/>
          </a:p>
          <a:p>
            <a:pPr indent="0" lvl="0" marL="0" rtl="0" algn="l">
              <a:spcBef>
                <a:spcPts val="0"/>
              </a:spcBef>
              <a:spcAft>
                <a:spcPts val="0"/>
              </a:spcAft>
              <a:buClr>
                <a:schemeClr val="dk1"/>
              </a:buClr>
              <a:buSzPts val="1100"/>
              <a:buFont typeface="Arial"/>
              <a:buNone/>
            </a:pPr>
            <a:r>
              <a:rPr lang="fr"/>
              <a:t>L’idée est ensuite de pouvoir projeter ces données sur l’hyperplan le plus proche afin d’avoir une représentation simple de nos données.</a:t>
            </a:r>
            <a:endParaRPr/>
          </a:p>
          <a:p>
            <a:pPr indent="0" lvl="0" marL="0" rtl="0" algn="l">
              <a:spcBef>
                <a:spcPts val="0"/>
              </a:spcBef>
              <a:spcAft>
                <a:spcPts val="0"/>
              </a:spcAft>
              <a:buClr>
                <a:schemeClr val="dk1"/>
              </a:buClr>
              <a:buSzPts val="1100"/>
              <a:buFont typeface="Arial"/>
              <a:buNone/>
            </a:pPr>
            <a:r>
              <a:rPr lang="fr"/>
              <a:t>Évidemment, qui dit réduction de dimension dit perte d’informations. C’est là tout l’enjeu que représente une Analyse en Composantes principales. Il faut pouvoir réduire la dimension de nos données tout en conservant un maximum d’informations.</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f2f31174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f2f31174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on peut voir que la variable home_furniture est corrélée avec la première composante principale, technology avec la seconde… Bon, je ne vais pas détailler pour chacune des 11 composantes principales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f2f31174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f2f31174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Avec l’ACP, on peut constater que les caractéristiques des clusters ne sont pas entièrement conservées. Je n’ai donc pas gardé cette réduction dimensionnelle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f2f31174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f2f31174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f2f31174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f2f31174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Revoilà notre t-SNE. On constate quelques petites anomalies, mais globalement on distingue bien les différents clusters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f2f31174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f2f31174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f2f31174a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f2f31174a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Même si ce n’est pas flagrant, on peut constater une diminution de la pente de la courbe après 8 clusters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f2f31174a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f2f31174a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Avec toutes les variables, on peut voir que la segmentation s’est encore beaucoup faite sur les catégories de produits achetés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f2f31174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f2f31174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 on n’affiche que les score R, F et M, on peut voir que le cluster 2 concerne les clients qui ont dépensé le plus, tandis que le groupe 3 concerne les clients qui achètent plus fréquemment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f2f31174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f2f31174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Sur cette représentation, on distingue bien les différents clusters, à part au centre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f2f31174a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f2f31174a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n'est pas évident de distinguer un coude sur ce graphique qui permettrait de déterminer une valeur optimale de K. On peut tout de même noter une forte diminution de la pente après 3 clusters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f2f31174a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f2f31174a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on peut clairement voir que le groupe 0 concerne les clients avec le meilleur score monétaire, ce sont également ceux qui ont dépensé le plus et ceux qui ont acheté le plus de produits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f2f31174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f2f31174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avec 3 clusters, les clients qui dépensent le plus ont le label 0, ceux qui  achètent le plus fréquemment ont le label 2, et le label 1 concerne des clients perdus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f2f31174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f2f31174a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en revanche, c’est un peu plus confus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f2f31174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f2f31174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f2f31174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f2f31174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DBSCAN signifie Density-Based Spatial Clustering of Applications with Noise. Il appartient à la famille des algorithmes de clustering à apprentissage non supervisé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C'est un algorithme de clustering basé sur la densité qui suppose que les clusters sont des régions denses dans l'espace qui sont séparées par des régions ayant une plus faible densité de points de données. Ici, les points de données "densément groupés" sont combinés en un seul cluster. Nous pouvons identifier des clusters dans de grands ensembles de données en observant la densité locale des points de données.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Une caractéristique unique du clustering DBSCAN est qu'il est robuste aux valeurs aberrantes, grâce à quoi il trouve une application dans les systèmes de détection d'anomalies. En plus de cela, il ne nécessite pas que le nombre de clusters soit alimenté en entrée, contrairement à K-Means, où nous devons spécifier manuellement le nombre de centroïdes.</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f2f31174a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f2f31174a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2f31174a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2f31174a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0ada15b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0ada15b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0ada15b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0ada15b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0ada15b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0ada15b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peut voir que les meilleurs scores monétaires et de fréquences sont ceux des points étiquetés -1, c’est à dire du bruit. C’est dommage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0ada15b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0ada15b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0ada15bc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0ada15b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0ada15bc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0ada15bc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métriques que j’ai utilisées pour l’évaluation à posteriori des modèles :</a:t>
            </a:r>
            <a:endParaRPr/>
          </a:p>
          <a:p>
            <a:pPr indent="-298450" lvl="0" marL="457200" rtl="0" algn="l">
              <a:spcBef>
                <a:spcPts val="0"/>
              </a:spcBef>
              <a:spcAft>
                <a:spcPts val="0"/>
              </a:spcAft>
              <a:buSzPts val="1100"/>
              <a:buChar char="●"/>
            </a:pPr>
            <a:r>
              <a:rPr lang="fr"/>
              <a:t>l’indice de Davies Bouldin (il est basé sur le rapport des distances intra-cluster et inter-cluster : c’est la mesure de similarité moyenne de chaque cluster avec son cluster le plus similaire, où la similarité est le rapport des distances intra-cluster aux distances inter-cluster. Ainsi, les clusters plus éloignés et moins dispersé donneront un meilleur score)</a:t>
            </a:r>
            <a:endParaRPr/>
          </a:p>
          <a:p>
            <a:pPr indent="-298450" lvl="0" marL="457200" rtl="0" algn="l">
              <a:spcBef>
                <a:spcPts val="0"/>
              </a:spcBef>
              <a:spcAft>
                <a:spcPts val="0"/>
              </a:spcAft>
              <a:buSzPts val="1100"/>
              <a:buChar char="●"/>
            </a:pPr>
            <a:r>
              <a:rPr lang="fr"/>
              <a:t>le coefficient de silhouette  (que j’ai défini précédemment)</a:t>
            </a:r>
            <a:endParaRPr/>
          </a:p>
          <a:p>
            <a:pPr indent="-298450" lvl="0" marL="457200" rtl="0" algn="l">
              <a:spcBef>
                <a:spcPts val="0"/>
              </a:spcBef>
              <a:spcAft>
                <a:spcPts val="0"/>
              </a:spcAft>
              <a:buSzPts val="1100"/>
              <a:buChar char="●"/>
            </a:pPr>
            <a:r>
              <a:rPr lang="fr"/>
              <a:t>l’indice de Calinski Harabasz (aussi connu sous le nom d’indice de critère-variance. C’est le rapport entre la dispersion intra-cluster et la dispersion inter-cluster)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Une autre façon intéressante d’évaluer un clustering non supervisé (que je n’ai pas utilisé par manque de temps): une fois que nos algorithmes non-supervisés ont déterminé les labels, on peut entraîner des algorithmes supervisés sur notre jeu de donnée en utilisant les labels comme cible, et ainsi utiliser les métriques dédiées à la classification supervisée (vrais positifs, faux positifs, vrais négatifs, faux négatifs et f-score)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coeff de silhouette :</a:t>
            </a:r>
            <a:br>
              <a:rPr lang="fr"/>
            </a:br>
            <a:r>
              <a:rPr lang="fr"/>
              <a:t>Le coefficient de silhouette est calculé à l'aide de la distance moyenne intra-cluster et de la distance moyenne du cluster le plus proche pour chaque échantillon. Le coefficient de silhouette pour un échantillon est, est la distance entre un échantillon et le cluster le plus proche dont l'échantillon ne fait pas partie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0ada15bc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0ada15bc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‘lindice de Davies-Bouldin, c’est le modèle kmeans sans les variables issues de la segmentation RFM, avec 7 clusters, qui obtient le meilleur score, suivi de près par la même configuration de kmeans, mais avec toutes les variables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f2f31174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f2f31174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données sont séparées en 8 jeux de données:</a:t>
            </a:r>
            <a:endParaRPr/>
          </a:p>
          <a:p>
            <a:pPr indent="-298450" lvl="0" marL="457200" rtl="0" algn="l">
              <a:spcBef>
                <a:spcPts val="0"/>
              </a:spcBef>
              <a:spcAft>
                <a:spcPts val="0"/>
              </a:spcAft>
              <a:buSzPts val="1100"/>
              <a:buChar char="-"/>
            </a:pPr>
            <a:r>
              <a:rPr lang="fr"/>
              <a:t>1 dataset qui contient la liste des clients</a:t>
            </a:r>
            <a:endParaRPr/>
          </a:p>
          <a:p>
            <a:pPr indent="-298450" lvl="0" marL="457200" rtl="0" algn="l">
              <a:spcBef>
                <a:spcPts val="0"/>
              </a:spcBef>
              <a:spcAft>
                <a:spcPts val="0"/>
              </a:spcAft>
              <a:buSzPts val="1100"/>
              <a:buChar char="-"/>
            </a:pPr>
            <a:r>
              <a:rPr lang="fr"/>
              <a:t>1 dataset qui contient la liste des commandes</a:t>
            </a:r>
            <a:endParaRPr/>
          </a:p>
          <a:p>
            <a:pPr indent="-298450" lvl="0" marL="457200" rtl="0" algn="l">
              <a:spcBef>
                <a:spcPts val="0"/>
              </a:spcBef>
              <a:spcAft>
                <a:spcPts val="0"/>
              </a:spcAft>
              <a:buSzPts val="1100"/>
              <a:buChar char="-"/>
            </a:pPr>
            <a:r>
              <a:rPr lang="fr"/>
              <a:t>1 dataset pour les paiements</a:t>
            </a:r>
            <a:endParaRPr/>
          </a:p>
          <a:p>
            <a:pPr indent="-298450" lvl="0" marL="457200" rtl="0" algn="l">
              <a:spcBef>
                <a:spcPts val="0"/>
              </a:spcBef>
              <a:spcAft>
                <a:spcPts val="0"/>
              </a:spcAft>
              <a:buSzPts val="1100"/>
              <a:buChar char="-"/>
            </a:pPr>
            <a:r>
              <a:rPr lang="fr"/>
              <a:t>1 dataset pour les articles des commandes</a:t>
            </a:r>
            <a:endParaRPr/>
          </a:p>
          <a:p>
            <a:pPr indent="-298450" lvl="0" marL="457200" rtl="0" algn="l">
              <a:spcBef>
                <a:spcPts val="0"/>
              </a:spcBef>
              <a:spcAft>
                <a:spcPts val="0"/>
              </a:spcAft>
              <a:buSzPts val="1100"/>
              <a:buChar char="-"/>
            </a:pPr>
            <a:r>
              <a:rPr lang="fr"/>
              <a:t>1 dataset pour les produits (liste des produits proposés par Olist)</a:t>
            </a:r>
            <a:endParaRPr/>
          </a:p>
          <a:p>
            <a:pPr indent="-298450" lvl="0" marL="457200" rtl="0" algn="l">
              <a:spcBef>
                <a:spcPts val="0"/>
              </a:spcBef>
              <a:spcAft>
                <a:spcPts val="0"/>
              </a:spcAft>
              <a:buSzPts val="1100"/>
              <a:buChar char="-"/>
            </a:pPr>
            <a:r>
              <a:rPr lang="fr"/>
              <a:t>1 dataset pour les vendeurs</a:t>
            </a:r>
            <a:endParaRPr/>
          </a:p>
          <a:p>
            <a:pPr indent="-298450" lvl="0" marL="457200" rtl="0" algn="l">
              <a:spcBef>
                <a:spcPts val="0"/>
              </a:spcBef>
              <a:spcAft>
                <a:spcPts val="0"/>
              </a:spcAft>
              <a:buSzPts val="1100"/>
              <a:buChar char="-"/>
            </a:pPr>
            <a:r>
              <a:rPr lang="fr"/>
              <a:t>1 dataset pour les géolocalisations (des vendeurs et des acheteurs)</a:t>
            </a:r>
            <a:endParaRPr/>
          </a:p>
          <a:p>
            <a:pPr indent="-298450" lvl="0" marL="457200" rtl="0" algn="l">
              <a:spcBef>
                <a:spcPts val="0"/>
              </a:spcBef>
              <a:spcAft>
                <a:spcPts val="0"/>
              </a:spcAft>
              <a:buSzPts val="1100"/>
              <a:buChar char="-"/>
            </a:pPr>
            <a:r>
              <a:rPr lang="fr"/>
              <a:t>1 dataset pour les avis clients (note, commentaires)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les datasets sont reliés entre eux par des clés. Par exemple une commande est liée au client par l’identifiant unique du client, et une commande est reliée à un paiement par l’identifiant unique de la commande. Ces clés qui lient les datasets entre eux, c’est ce que l’on voit au milieu des flèches.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0ada15bc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0ada15bc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le coefficient de silhouette, c’est la segmentation kmeans sans les catégories de produits ni les variables RFM, avec 3 clusters qui obtient les meilleurs score.</a:t>
            </a:r>
            <a:endParaRPr/>
          </a:p>
          <a:p>
            <a:pPr indent="0" lvl="0" marL="0" rtl="0" algn="l">
              <a:spcBef>
                <a:spcPts val="0"/>
              </a:spcBef>
              <a:spcAft>
                <a:spcPts val="0"/>
              </a:spcAft>
              <a:buNone/>
            </a:pPr>
            <a:r>
              <a:rPr lang="fr"/>
              <a:t>Globalement, les scores ne sont pas très bons, certains modèles ont même un score négatif, notament le modèle qui obtenait le meilleur score à l’indice de Davies Bouldin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0ada15bc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0ada15bc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l’indice de Calinski-Harabasz, c’est dbscan qui obtient le meilleur score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0ada15bc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0ada15bc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Il est à priori difficile de faire son choix car, selon la métrique choisie, le classement des modèles est très différent. Faisons une synhtèse de ces trois métriques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pour chacune des métriques, nous allons classer les modèles selon leur score par ordre décroissant. Le rang du modèle dans ce classement sera son score de rang pour la métrique considérée (par exemple, comme il y a 12 modèles, celui qui aura eu le plus mauvais score pour la métrique considérée aura 1 point, et celui qui aura eu le meilleur score aura 12 points)</a:t>
            </a:r>
            <a:endParaRPr/>
          </a:p>
          <a:p>
            <a:pPr indent="0" lvl="0" marL="0" rtl="0" algn="l">
              <a:spcBef>
                <a:spcPts val="0"/>
              </a:spcBef>
              <a:spcAft>
                <a:spcPts val="0"/>
              </a:spcAft>
              <a:buClr>
                <a:schemeClr val="dk1"/>
              </a:buClr>
              <a:buSzPts val="1100"/>
              <a:buFont typeface="Arial"/>
              <a:buNone/>
            </a:pPr>
            <a:r>
              <a:rPr lang="fr"/>
              <a:t>Nous allons créer une colonne qui sera le total des scores de rang des modèles</a:t>
            </a:r>
            <a:endParaRPr/>
          </a:p>
          <a:p>
            <a:pPr indent="0" lvl="0" marL="0" rtl="0" algn="l">
              <a:spcBef>
                <a:spcPts val="0"/>
              </a:spcBef>
              <a:spcAft>
                <a:spcPts val="0"/>
              </a:spcAft>
              <a:buClr>
                <a:schemeClr val="dk1"/>
              </a:buClr>
              <a:buSzPts val="1100"/>
              <a:buFont typeface="Arial"/>
              <a:buNone/>
            </a:pPr>
            <a:r>
              <a:rPr lang="fr"/>
              <a:t>Nous pourrons ainsi choisir le modèle avec le plus haut score de rang.</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0ada15bc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0ada15bc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Avec la méthode que j’ai définie pour faire une synthèse des trois métriques, c’est le modèle kmeans sans les catégories de produits ni les variables rfm, avec 3 clusters qui arrive en tête du classement. Donc ce sera notre champion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0ada15bc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0ada15bc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0ada15bc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0ada15bc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d’abord, une première chose :</a:t>
            </a:r>
            <a:endParaRPr/>
          </a:p>
          <a:p>
            <a:pPr indent="-298450" lvl="0" marL="457200" rtl="0" algn="l">
              <a:spcBef>
                <a:spcPts val="0"/>
              </a:spcBef>
              <a:spcAft>
                <a:spcPts val="0"/>
              </a:spcAft>
              <a:buSzPts val="1100"/>
              <a:buChar char="-"/>
            </a:pPr>
            <a:r>
              <a:rPr lang="fr"/>
              <a:t>notre dataset couvre une période de 23 mois,</a:t>
            </a:r>
            <a:endParaRPr/>
          </a:p>
          <a:p>
            <a:pPr indent="-298450" lvl="0" marL="457200" rtl="0" algn="l">
              <a:spcBef>
                <a:spcPts val="0"/>
              </a:spcBef>
              <a:spcAft>
                <a:spcPts val="0"/>
              </a:spcAft>
              <a:buSzPts val="1100"/>
              <a:buChar char="-"/>
            </a:pPr>
            <a:r>
              <a:rPr lang="fr"/>
              <a:t>le premier trimestre, le nombre de nouveaux clients est assez faible, ça décolle ensuite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C’est une bonne chose d’avoir ce graphique en tête pour la suite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0ada15bc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0ada15bc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que j’ai fait : j’ai entraîné notre modèle sur les données de la première année, que j’ai gardé comme référence</a:t>
            </a:r>
            <a:endParaRPr/>
          </a:p>
          <a:p>
            <a:pPr indent="0" lvl="0" marL="0" rtl="0" algn="l">
              <a:spcBef>
                <a:spcPts val="0"/>
              </a:spcBef>
              <a:spcAft>
                <a:spcPts val="0"/>
              </a:spcAft>
              <a:buNone/>
            </a:pPr>
            <a:r>
              <a:rPr lang="fr"/>
              <a:t>puis j’ai ré-</a:t>
            </a:r>
            <a:r>
              <a:rPr lang="fr"/>
              <a:t>entraîné</a:t>
            </a:r>
            <a:r>
              <a:rPr lang="fr"/>
              <a:t> le modèle plusieurs fois en ajoutant à chaque fois une période delta, et j’ai comparé les labels des clients de la première année à l’aide de l’indice de Rand ajusté pour voir à quels point les labels changeaient par rapport à </a:t>
            </a:r>
            <a:r>
              <a:rPr lang="fr"/>
              <a:t>l'entraînement</a:t>
            </a:r>
            <a:r>
              <a:rPr lang="fr"/>
              <a:t> initial.</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Sur le graphique, on peut voir en bleu ce que ça donne avec un delta de 2 mois, et en rouge avec un delta de 3 mois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Si on fixe comme limite un score ARI de 0.6, on peut voir qu’on descend en dessous au bout de 3 mois. C’est donc l’intervalle de temps que nous choisirons pour ré-entraîner notre modèle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f2f31174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f2f31174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f2f31174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f2f31174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f2f31174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f2f31174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cxnSp>
        <p:nvCxnSpPr>
          <p:cNvPr id="54" name="Google Shape;54;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5" name="Google Shape;5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6" name="Google Shape;5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0F0F0"/>
        </a:solidFill>
      </p:bgPr>
    </p:bg>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id="19" name="Google Shape;19;p3"/>
          <p:cNvPicPr preferRelativeResize="0"/>
          <p:nvPr/>
        </p:nvPicPr>
        <p:blipFill>
          <a:blip r:embed="rId2">
            <a:alphaModFix/>
          </a:blip>
          <a:stretch>
            <a:fillRect/>
          </a:stretch>
        </p:blipFill>
        <p:spPr>
          <a:xfrm>
            <a:off x="8218200" y="372500"/>
            <a:ext cx="614100" cy="614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0F0F0"/>
        </a:solidFill>
      </p:bgPr>
    </p:bg>
    <p:spTree>
      <p:nvGrpSpPr>
        <p:cNvPr id="20" name="Shape 20"/>
        <p:cNvGrpSpPr/>
        <p:nvPr/>
      </p:nvGrpSpPr>
      <p:grpSpPr>
        <a:xfrm>
          <a:off x="0" y="0"/>
          <a:ext cx="0" cy="0"/>
          <a:chOff x="0" y="0"/>
          <a:chExt cx="0" cy="0"/>
        </a:xfrm>
      </p:grpSpPr>
      <p:cxnSp>
        <p:nvCxnSpPr>
          <p:cNvPr id="21" name="Google Shape;21;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 name="Google Shape;22;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id="25" name="Google Shape;25;p4"/>
          <p:cNvPicPr preferRelativeResize="0"/>
          <p:nvPr/>
        </p:nvPicPr>
        <p:blipFill>
          <a:blip r:embed="rId2">
            <a:alphaModFix/>
          </a:blip>
          <a:stretch>
            <a:fillRect/>
          </a:stretch>
        </p:blipFill>
        <p:spPr>
          <a:xfrm>
            <a:off x="8218200" y="372500"/>
            <a:ext cx="614100" cy="614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cxnSp>
        <p:nvCxnSpPr>
          <p:cNvPr id="27" name="Google Shape;27;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8" name="Google Shape;28;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cxnSp>
        <p:nvCxnSpPr>
          <p:cNvPr id="36" name="Google Shape;36;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7" name="Google Shape;37;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 name="Google Shape;38;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6" name="Google Shape;46;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7" name="Google Shape;47;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8" name="Google Shape;48;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Segmentation des clients</a:t>
            </a:r>
            <a:endParaRPr/>
          </a:p>
        </p:txBody>
      </p:sp>
      <p:pic>
        <p:nvPicPr>
          <p:cNvPr id="65" name="Google Shape;65;p13"/>
          <p:cNvPicPr preferRelativeResize="0"/>
          <p:nvPr/>
        </p:nvPicPr>
        <p:blipFill>
          <a:blip r:embed="rId3">
            <a:alphaModFix/>
          </a:blip>
          <a:stretch>
            <a:fillRect/>
          </a:stretch>
        </p:blipFill>
        <p:spPr>
          <a:xfrm>
            <a:off x="3721350" y="3385500"/>
            <a:ext cx="1662050" cy="166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Exemple d’analyse univariée : nb_orders</a:t>
            </a:r>
            <a:endParaRPr/>
          </a:p>
        </p:txBody>
      </p:sp>
      <p:pic>
        <p:nvPicPr>
          <p:cNvPr id="121" name="Google Shape;121;p22"/>
          <p:cNvPicPr preferRelativeResize="0"/>
          <p:nvPr/>
        </p:nvPicPr>
        <p:blipFill>
          <a:blip r:embed="rId3">
            <a:alphaModFix/>
          </a:blip>
          <a:stretch>
            <a:fillRect/>
          </a:stretch>
        </p:blipFill>
        <p:spPr>
          <a:xfrm>
            <a:off x="311700" y="1368125"/>
            <a:ext cx="8520599" cy="3775374"/>
          </a:xfrm>
          <a:prstGeom prst="rect">
            <a:avLst/>
          </a:prstGeom>
          <a:noFill/>
          <a:ln>
            <a:noFill/>
          </a:ln>
        </p:spPr>
      </p:pic>
      <p:sp>
        <p:nvSpPr>
          <p:cNvPr id="122" name="Google Shape;122;p22"/>
          <p:cNvSpPr txBox="1"/>
          <p:nvPr>
            <p:ph idx="1" type="body"/>
          </p:nvPr>
        </p:nvSpPr>
        <p:spPr>
          <a:xfrm>
            <a:off x="4572000" y="1653875"/>
            <a:ext cx="4260300" cy="1115700"/>
          </a:xfrm>
          <a:prstGeom prst="rect">
            <a:avLst/>
          </a:prstGeom>
          <a:solidFill>
            <a:srgbClr val="FFFFFF">
              <a:alpha val="29730"/>
            </a:srgbClr>
          </a:solidFill>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seul 3% des clients effectuent plus d’une commande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Corrélations</a:t>
            </a:r>
            <a:endParaRPr/>
          </a:p>
        </p:txBody>
      </p:sp>
      <p:pic>
        <p:nvPicPr>
          <p:cNvPr id="128" name="Google Shape;128;p23"/>
          <p:cNvPicPr preferRelativeResize="0"/>
          <p:nvPr/>
        </p:nvPicPr>
        <p:blipFill>
          <a:blip r:embed="rId3">
            <a:alphaModFix/>
          </a:blip>
          <a:stretch>
            <a:fillRect/>
          </a:stretch>
        </p:blipFill>
        <p:spPr>
          <a:xfrm>
            <a:off x="2179168" y="0"/>
            <a:ext cx="5697713" cy="5143499"/>
          </a:xfrm>
          <a:prstGeom prst="rect">
            <a:avLst/>
          </a:prstGeom>
          <a:noFill/>
          <a:ln>
            <a:noFill/>
          </a:ln>
        </p:spPr>
      </p:pic>
      <p:sp>
        <p:nvSpPr>
          <p:cNvPr id="129" name="Google Shape;129;p23"/>
          <p:cNvSpPr/>
          <p:nvPr/>
        </p:nvSpPr>
        <p:spPr>
          <a:xfrm>
            <a:off x="407775" y="1976550"/>
            <a:ext cx="1827000" cy="7335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nvSpPr>
        <p:spPr>
          <a:xfrm>
            <a:off x="-41425" y="2097000"/>
            <a:ext cx="19920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fr" sz="1000">
                <a:latin typeface="Source Code Pro"/>
                <a:ea typeface="Source Code Pro"/>
                <a:cs typeface="Source Code Pro"/>
                <a:sym typeface="Source Code Pro"/>
              </a:rPr>
              <a:t>pas de très forte corrélation</a:t>
            </a:r>
            <a:endParaRPr sz="1000">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Conclusion de l’EDA</a:t>
            </a:r>
            <a:endParaRPr/>
          </a:p>
        </p:txBody>
      </p:sp>
      <p:sp>
        <p:nvSpPr>
          <p:cNvPr id="136" name="Google Shape;136;p2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globalement, les clients sont assez semblables</a:t>
            </a:r>
            <a:endParaRPr/>
          </a:p>
          <a:p>
            <a:pPr indent="0" lvl="0" marL="0" rtl="0" algn="l">
              <a:spcBef>
                <a:spcPts val="1200"/>
              </a:spcBef>
              <a:spcAft>
                <a:spcPts val="0"/>
              </a:spcAft>
              <a:buNone/>
            </a:pPr>
            <a:r>
              <a:rPr lang="fr"/>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sz="1400"/>
          </a:p>
        </p:txBody>
      </p:sp>
      <p:sp>
        <p:nvSpPr>
          <p:cNvPr id="137" name="Google Shape;137;p24"/>
          <p:cNvSpPr/>
          <p:nvPr/>
        </p:nvSpPr>
        <p:spPr>
          <a:xfrm>
            <a:off x="926525" y="2329300"/>
            <a:ext cx="1065000" cy="29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nvSpPr>
        <p:spPr>
          <a:xfrm>
            <a:off x="2225375" y="2276350"/>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le clustering ne sera pas aisé !</a:t>
            </a:r>
            <a:endParaRPr>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Segmentations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Approche métier : RFM</a:t>
            </a:r>
            <a:endParaRPr/>
          </a:p>
        </p:txBody>
      </p:sp>
      <p:pic>
        <p:nvPicPr>
          <p:cNvPr id="149" name="Google Shape;149;p26"/>
          <p:cNvPicPr preferRelativeResize="0"/>
          <p:nvPr/>
        </p:nvPicPr>
        <p:blipFill>
          <a:blip r:embed="rId3">
            <a:alphaModFix/>
          </a:blip>
          <a:stretch>
            <a:fillRect/>
          </a:stretch>
        </p:blipFill>
        <p:spPr>
          <a:xfrm>
            <a:off x="4572000" y="1375625"/>
            <a:ext cx="4259526" cy="3723400"/>
          </a:xfrm>
          <a:prstGeom prst="rect">
            <a:avLst/>
          </a:prstGeom>
          <a:noFill/>
          <a:ln>
            <a:noFill/>
          </a:ln>
        </p:spPr>
      </p:pic>
      <p:pic>
        <p:nvPicPr>
          <p:cNvPr id="150" name="Google Shape;150;p26"/>
          <p:cNvPicPr preferRelativeResize="0"/>
          <p:nvPr/>
        </p:nvPicPr>
        <p:blipFill>
          <a:blip r:embed="rId4">
            <a:alphaModFix/>
          </a:blip>
          <a:stretch>
            <a:fillRect/>
          </a:stretch>
        </p:blipFill>
        <p:spPr>
          <a:xfrm>
            <a:off x="169725" y="1370975"/>
            <a:ext cx="3612677" cy="3732700"/>
          </a:xfrm>
          <a:prstGeom prst="rect">
            <a:avLst/>
          </a:prstGeom>
          <a:noFill/>
          <a:ln>
            <a:noFill/>
          </a:ln>
        </p:spPr>
      </p:pic>
      <p:sp>
        <p:nvSpPr>
          <p:cNvPr id="151" name="Google Shape;151;p26"/>
          <p:cNvSpPr txBox="1"/>
          <p:nvPr>
            <p:ph idx="1" type="body"/>
          </p:nvPr>
        </p:nvSpPr>
        <p:spPr>
          <a:xfrm>
            <a:off x="3368400" y="1714675"/>
            <a:ext cx="2407200" cy="733500"/>
          </a:xfrm>
          <a:prstGeom prst="rect">
            <a:avLst/>
          </a:prstGeom>
          <a:solidFill>
            <a:schemeClr val="lt1"/>
          </a:solidFill>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fr" sz="1000"/>
              <a:t>R : Score de Récence</a:t>
            </a:r>
            <a:endParaRPr sz="1000"/>
          </a:p>
          <a:p>
            <a:pPr indent="-292100" lvl="0" marL="457200" rtl="0" algn="l">
              <a:spcBef>
                <a:spcPts val="0"/>
              </a:spcBef>
              <a:spcAft>
                <a:spcPts val="0"/>
              </a:spcAft>
              <a:buSzPts val="1000"/>
              <a:buChar char="●"/>
            </a:pPr>
            <a:r>
              <a:rPr lang="fr" sz="1000"/>
              <a:t>F : Score de Fréquence</a:t>
            </a:r>
            <a:endParaRPr sz="1000"/>
          </a:p>
          <a:p>
            <a:pPr indent="-292100" lvl="0" marL="457200" rtl="0" algn="l">
              <a:spcBef>
                <a:spcPts val="0"/>
              </a:spcBef>
              <a:spcAft>
                <a:spcPts val="0"/>
              </a:spcAft>
              <a:buSzPts val="1000"/>
              <a:buChar char="●"/>
            </a:pPr>
            <a:r>
              <a:rPr lang="fr" sz="1000"/>
              <a:t>M : Score Monétaire</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RFM: représentation en 3D</a:t>
            </a:r>
            <a:endParaRPr/>
          </a:p>
        </p:txBody>
      </p:sp>
      <p:pic>
        <p:nvPicPr>
          <p:cNvPr id="157" name="Google Shape;157;p27"/>
          <p:cNvPicPr preferRelativeResize="0"/>
          <p:nvPr/>
        </p:nvPicPr>
        <p:blipFill>
          <a:blip r:embed="rId3">
            <a:alphaModFix/>
          </a:blip>
          <a:stretch>
            <a:fillRect/>
          </a:stretch>
        </p:blipFill>
        <p:spPr>
          <a:xfrm>
            <a:off x="1304710" y="1105997"/>
            <a:ext cx="6534580" cy="3966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836742" y="0"/>
            <a:ext cx="5470517"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Modélisations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Qu’est-ce que le clustering ?</a:t>
            </a:r>
            <a:endParaRPr/>
          </a:p>
        </p:txBody>
      </p:sp>
      <p:sp>
        <p:nvSpPr>
          <p:cNvPr id="173" name="Google Shape;173;p3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Une méthode d’apprentissage non-supervisé (pas d’étiquette)</a:t>
            </a:r>
            <a:endParaRPr/>
          </a:p>
        </p:txBody>
      </p:sp>
      <p:pic>
        <p:nvPicPr>
          <p:cNvPr id="174" name="Google Shape;174;p30"/>
          <p:cNvPicPr preferRelativeResize="0"/>
          <p:nvPr/>
        </p:nvPicPr>
        <p:blipFill>
          <a:blip r:embed="rId3">
            <a:alphaModFix/>
          </a:blip>
          <a:stretch>
            <a:fillRect/>
          </a:stretch>
        </p:blipFill>
        <p:spPr>
          <a:xfrm>
            <a:off x="1151675" y="2372573"/>
            <a:ext cx="6139350" cy="1757400"/>
          </a:xfrm>
          <a:prstGeom prst="rect">
            <a:avLst/>
          </a:prstGeom>
          <a:noFill/>
          <a:ln>
            <a:noFill/>
          </a:ln>
        </p:spPr>
      </p:pic>
      <p:pic>
        <p:nvPicPr>
          <p:cNvPr id="175" name="Google Shape;175;p30"/>
          <p:cNvPicPr preferRelativeResize="0"/>
          <p:nvPr/>
        </p:nvPicPr>
        <p:blipFill>
          <a:blip r:embed="rId4">
            <a:alphaModFix/>
          </a:blip>
          <a:stretch>
            <a:fillRect/>
          </a:stretch>
        </p:blipFill>
        <p:spPr>
          <a:xfrm>
            <a:off x="6851600" y="3559225"/>
            <a:ext cx="1980700" cy="162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Qu’est-ce que K-Means ?</a:t>
            </a:r>
            <a:endParaRPr/>
          </a:p>
        </p:txBody>
      </p:sp>
      <p:sp>
        <p:nvSpPr>
          <p:cNvPr id="181" name="Google Shape;181;p3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clustering non hiérachique</a:t>
            </a:r>
            <a:endParaRPr/>
          </a:p>
          <a:p>
            <a:pPr indent="-342900" lvl="0" marL="457200" rtl="0" algn="l">
              <a:spcBef>
                <a:spcPts val="0"/>
              </a:spcBef>
              <a:spcAft>
                <a:spcPts val="0"/>
              </a:spcAft>
              <a:buSzPts val="1800"/>
              <a:buChar char="●"/>
            </a:pPr>
            <a:r>
              <a:rPr lang="fr"/>
              <a:t>Notion de similarité</a:t>
            </a:r>
            <a:endParaRPr/>
          </a:p>
          <a:p>
            <a:pPr indent="0" lvl="0" marL="0" rtl="0" algn="l">
              <a:spcBef>
                <a:spcPts val="1200"/>
              </a:spcBef>
              <a:spcAft>
                <a:spcPts val="0"/>
              </a:spcAft>
              <a:buNone/>
            </a:pPr>
            <a:r>
              <a:rPr lang="fr"/>
              <a:t>Hyperparamètre :</a:t>
            </a:r>
            <a:endParaRPr/>
          </a:p>
          <a:p>
            <a:pPr indent="-342900" lvl="0" marL="914400" rtl="0" algn="l">
              <a:spcBef>
                <a:spcPts val="1200"/>
              </a:spcBef>
              <a:spcAft>
                <a:spcPts val="0"/>
              </a:spcAft>
              <a:buSzPts val="1800"/>
              <a:buChar char="●"/>
            </a:pPr>
            <a:r>
              <a:rPr lang="fr"/>
              <a:t>K (nombre de clusters)</a:t>
            </a:r>
            <a:endParaRPr/>
          </a:p>
        </p:txBody>
      </p:sp>
      <p:pic>
        <p:nvPicPr>
          <p:cNvPr id="182" name="Google Shape;182;p31"/>
          <p:cNvPicPr preferRelativeResize="0"/>
          <p:nvPr/>
        </p:nvPicPr>
        <p:blipFill rotWithShape="1">
          <a:blip r:embed="rId3">
            <a:alphaModFix/>
          </a:blip>
          <a:srcRect b="3521" l="0" r="0" t="0"/>
          <a:stretch/>
        </p:blipFill>
        <p:spPr>
          <a:xfrm>
            <a:off x="5974800" y="1468825"/>
            <a:ext cx="2857500" cy="275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71" name="Google Shape;71;p1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Problématique</a:t>
            </a:r>
            <a:endParaRPr/>
          </a:p>
          <a:p>
            <a:pPr indent="-342900" lvl="0" marL="457200" rtl="0" algn="l">
              <a:spcBef>
                <a:spcPts val="0"/>
              </a:spcBef>
              <a:spcAft>
                <a:spcPts val="0"/>
              </a:spcAft>
              <a:buSzPts val="1800"/>
              <a:buChar char="●"/>
            </a:pPr>
            <a:r>
              <a:rPr lang="fr"/>
              <a:t>EDA, feature engineering et nettoyage de données</a:t>
            </a:r>
            <a:endParaRPr/>
          </a:p>
          <a:p>
            <a:pPr indent="-342900" lvl="0" marL="457200" rtl="0" algn="l">
              <a:spcBef>
                <a:spcPts val="0"/>
              </a:spcBef>
              <a:spcAft>
                <a:spcPts val="0"/>
              </a:spcAft>
              <a:buSzPts val="1800"/>
              <a:buChar char="●"/>
            </a:pPr>
            <a:r>
              <a:rPr lang="fr"/>
              <a:t>Modélisations</a:t>
            </a:r>
            <a:endParaRPr/>
          </a:p>
          <a:p>
            <a:pPr indent="-342900" lvl="0" marL="457200" rtl="0" algn="l">
              <a:spcBef>
                <a:spcPts val="0"/>
              </a:spcBef>
              <a:spcAft>
                <a:spcPts val="0"/>
              </a:spcAft>
              <a:buSzPts val="1800"/>
              <a:buChar char="●"/>
            </a:pPr>
            <a:r>
              <a:rPr lang="fr"/>
              <a:t>Choix du modèle</a:t>
            </a:r>
            <a:endParaRPr/>
          </a:p>
          <a:p>
            <a:pPr indent="-342900" lvl="0" marL="457200" rtl="0" algn="l">
              <a:spcBef>
                <a:spcPts val="0"/>
              </a:spcBef>
              <a:spcAft>
                <a:spcPts val="0"/>
              </a:spcAft>
              <a:buSzPts val="1800"/>
              <a:buChar char="●"/>
            </a:pPr>
            <a:r>
              <a:rPr lang="fr"/>
              <a:t>Synthèse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Qu’est-ce que K-Means ? Algorithme</a:t>
            </a:r>
            <a:endParaRPr/>
          </a:p>
        </p:txBody>
      </p:sp>
      <p:sp>
        <p:nvSpPr>
          <p:cNvPr id="188" name="Google Shape;188;p3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000"/>
              <a:t>Entrée:</a:t>
            </a:r>
            <a:br>
              <a:rPr b="1" lang="fr" sz="1000"/>
            </a:br>
            <a:r>
              <a:rPr b="1" lang="fr" sz="1000"/>
              <a:t>	</a:t>
            </a:r>
            <a:r>
              <a:rPr lang="fr" sz="1000"/>
              <a:t>- K (nombre de clusters à former)</a:t>
            </a:r>
            <a:br>
              <a:rPr lang="fr" sz="1000"/>
            </a:br>
            <a:r>
              <a:rPr lang="fr" sz="1000"/>
              <a:t>	- Training set (matrice de données)</a:t>
            </a:r>
            <a:endParaRPr sz="1000"/>
          </a:p>
          <a:p>
            <a:pPr indent="0" lvl="0" marL="0" rtl="0" algn="l">
              <a:spcBef>
                <a:spcPts val="1200"/>
              </a:spcBef>
              <a:spcAft>
                <a:spcPts val="1200"/>
              </a:spcAft>
              <a:buNone/>
            </a:pPr>
            <a:r>
              <a:rPr b="1" lang="fr" sz="1000"/>
              <a:t>Début:</a:t>
            </a:r>
            <a:br>
              <a:rPr b="1" lang="fr" sz="1000"/>
            </a:br>
            <a:r>
              <a:rPr b="1" lang="fr" sz="1000"/>
              <a:t>	</a:t>
            </a:r>
            <a:r>
              <a:rPr lang="fr" sz="1000"/>
              <a:t>- choix aléatoire de K points</a:t>
            </a:r>
            <a:br>
              <a:rPr lang="fr" sz="1000"/>
            </a:br>
            <a:r>
              <a:rPr lang="fr" sz="1000"/>
              <a:t>	  désignés comme centre des clusters</a:t>
            </a:r>
            <a:br>
              <a:rPr lang="fr" sz="1000"/>
            </a:br>
            <a:r>
              <a:rPr lang="fr" sz="1000"/>
              <a:t>	  (centroïdes)</a:t>
            </a:r>
            <a:br>
              <a:rPr lang="fr" sz="1000"/>
            </a:br>
            <a:br>
              <a:rPr lang="fr" sz="1000"/>
            </a:br>
            <a:r>
              <a:rPr lang="fr" sz="1000"/>
              <a:t>	</a:t>
            </a:r>
            <a:r>
              <a:rPr b="1" lang="fr" sz="1000"/>
              <a:t>REPETER (JUSQU’A </a:t>
            </a:r>
            <a:r>
              <a:rPr lang="fr" sz="1000"/>
              <a:t>CONVERGENCE </a:t>
            </a:r>
            <a:r>
              <a:rPr b="1" lang="fr" sz="1000"/>
              <a:t>OU</a:t>
            </a:r>
            <a:r>
              <a:rPr lang="fr" sz="1000"/>
              <a:t> stabilisation</a:t>
            </a:r>
            <a:br>
              <a:rPr lang="fr" sz="1000"/>
            </a:br>
            <a:r>
              <a:rPr lang="fr" sz="1000"/>
              <a:t>			de l’i</a:t>
            </a:r>
            <a:r>
              <a:rPr b="1" lang="fr" sz="1000"/>
              <a:t>nertie totale</a:t>
            </a:r>
            <a:r>
              <a:rPr lang="fr" sz="1000"/>
              <a:t> de la population)</a:t>
            </a:r>
            <a:br>
              <a:rPr lang="fr" sz="1000"/>
            </a:br>
            <a:br>
              <a:rPr b="1" lang="fr" sz="1000"/>
            </a:br>
            <a:r>
              <a:rPr b="1" lang="fr" sz="1000"/>
              <a:t>		</a:t>
            </a:r>
            <a:r>
              <a:rPr lang="fr" sz="1000"/>
              <a:t>Affecter chaque point au groupe </a:t>
            </a:r>
            <a:br>
              <a:rPr lang="fr" sz="1000"/>
            </a:br>
            <a:r>
              <a:rPr lang="fr" sz="1000"/>
              <a:t>		dont il est le plus proche </a:t>
            </a:r>
            <a:br>
              <a:rPr lang="fr" sz="1000"/>
            </a:br>
            <a:r>
              <a:rPr lang="fr" sz="1000"/>
              <a:t>		(par rapport à son centre)</a:t>
            </a:r>
            <a:endParaRPr sz="1000"/>
          </a:p>
        </p:txBody>
      </p:sp>
      <p:pic>
        <p:nvPicPr>
          <p:cNvPr id="189" name="Google Shape;189;p32"/>
          <p:cNvPicPr preferRelativeResize="0"/>
          <p:nvPr/>
        </p:nvPicPr>
        <p:blipFill rotWithShape="1">
          <a:blip r:embed="rId3">
            <a:alphaModFix/>
          </a:blip>
          <a:srcRect b="3521" l="0" r="0" t="0"/>
          <a:stretch/>
        </p:blipFill>
        <p:spPr>
          <a:xfrm>
            <a:off x="5974800" y="1468825"/>
            <a:ext cx="2857500" cy="2756800"/>
          </a:xfrm>
          <a:prstGeom prst="rect">
            <a:avLst/>
          </a:prstGeom>
          <a:noFill/>
          <a:ln>
            <a:noFill/>
          </a:ln>
        </p:spPr>
      </p:pic>
      <p:sp>
        <p:nvSpPr>
          <p:cNvPr id="190" name="Google Shape;190;p32"/>
          <p:cNvSpPr/>
          <p:nvPr/>
        </p:nvSpPr>
        <p:spPr>
          <a:xfrm>
            <a:off x="822625" y="3091300"/>
            <a:ext cx="3827400" cy="113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372350" y="2199400"/>
            <a:ext cx="4338300" cy="232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Fin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K-means : valeur optimale de K</a:t>
            </a:r>
            <a:endParaRPr/>
          </a:p>
        </p:txBody>
      </p:sp>
      <p:sp>
        <p:nvSpPr>
          <p:cNvPr id="197" name="Google Shape;197;p3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méthode du coude</a:t>
            </a:r>
            <a:endParaRPr/>
          </a:p>
          <a:p>
            <a:pPr indent="-342900" lvl="0" marL="457200" rtl="0" algn="l">
              <a:spcBef>
                <a:spcPts val="0"/>
              </a:spcBef>
              <a:spcAft>
                <a:spcPts val="0"/>
              </a:spcAft>
              <a:buSzPts val="1800"/>
              <a:buChar char="●"/>
            </a:pPr>
            <a:r>
              <a:rPr lang="fr"/>
              <a:t>métriques :</a:t>
            </a:r>
            <a:br>
              <a:rPr lang="fr"/>
            </a:br>
            <a:r>
              <a:rPr lang="fr"/>
              <a:t>- Score de distorsion</a:t>
            </a:r>
            <a:br>
              <a:rPr lang="fr"/>
            </a:br>
            <a:r>
              <a:rPr lang="fr"/>
              <a:t>- Coefficient de silhouette</a:t>
            </a:r>
            <a:br>
              <a:rPr lang="fr"/>
            </a:br>
            <a:r>
              <a:rPr lang="fr"/>
              <a:t>- indice de Calinski-Harabasz</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La question des features…</a:t>
            </a:r>
            <a:endParaRPr/>
          </a:p>
        </p:txBody>
      </p:sp>
      <p:sp>
        <p:nvSpPr>
          <p:cNvPr id="203" name="Google Shape;203;p3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Faut-il inclure les scores R, F et M ?</a:t>
            </a:r>
            <a:endParaRPr/>
          </a:p>
          <a:p>
            <a:pPr indent="-342900" lvl="0" marL="457200" rtl="0" algn="l">
              <a:spcBef>
                <a:spcPts val="0"/>
              </a:spcBef>
              <a:spcAft>
                <a:spcPts val="0"/>
              </a:spcAft>
              <a:buSzPts val="1800"/>
              <a:buChar char="●"/>
            </a:pPr>
            <a:r>
              <a:rPr lang="fr"/>
              <a:t>Faut-il inclure les catégories de produit ?</a:t>
            </a:r>
            <a:endParaRPr/>
          </a:p>
          <a:p>
            <a:pPr indent="-342900" lvl="0" marL="457200" rtl="0" algn="l">
              <a:spcBef>
                <a:spcPts val="0"/>
              </a:spcBef>
              <a:spcAft>
                <a:spcPts val="0"/>
              </a:spcAft>
              <a:buSzPts val="1800"/>
              <a:buChar char="●"/>
            </a:pPr>
            <a:r>
              <a:rPr lang="fr"/>
              <a:t>Et si on n’utilisait que les scores R, F et M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toutes les variables (subset all_vars)</a:t>
            </a:r>
            <a:endParaRPr/>
          </a:p>
        </p:txBody>
      </p:sp>
      <p:pic>
        <p:nvPicPr>
          <p:cNvPr id="209" name="Google Shape;209;p35"/>
          <p:cNvPicPr preferRelativeResize="0"/>
          <p:nvPr/>
        </p:nvPicPr>
        <p:blipFill>
          <a:blip r:embed="rId3">
            <a:alphaModFix/>
          </a:blip>
          <a:stretch>
            <a:fillRect/>
          </a:stretch>
        </p:blipFill>
        <p:spPr>
          <a:xfrm>
            <a:off x="710913" y="1348875"/>
            <a:ext cx="7722175" cy="3702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Sans les scores R, F et M (no_rfm)</a:t>
            </a:r>
            <a:endParaRPr/>
          </a:p>
        </p:txBody>
      </p:sp>
      <p:pic>
        <p:nvPicPr>
          <p:cNvPr id="215" name="Google Shape;215;p36"/>
          <p:cNvPicPr preferRelativeResize="0"/>
          <p:nvPr/>
        </p:nvPicPr>
        <p:blipFill>
          <a:blip r:embed="rId3">
            <a:alphaModFix/>
          </a:blip>
          <a:stretch>
            <a:fillRect/>
          </a:stretch>
        </p:blipFill>
        <p:spPr>
          <a:xfrm>
            <a:off x="718700" y="1337000"/>
            <a:ext cx="7706599" cy="3709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Sans les catégories de produits (no_prods)</a:t>
            </a:r>
            <a:endParaRPr/>
          </a:p>
        </p:txBody>
      </p:sp>
      <p:pic>
        <p:nvPicPr>
          <p:cNvPr id="221" name="Google Shape;221;p37"/>
          <p:cNvPicPr preferRelativeResize="0"/>
          <p:nvPr/>
        </p:nvPicPr>
        <p:blipFill>
          <a:blip r:embed="rId3">
            <a:alphaModFix/>
          </a:blip>
          <a:stretch>
            <a:fillRect/>
          </a:stretch>
        </p:blipFill>
        <p:spPr>
          <a:xfrm>
            <a:off x="712213" y="1354000"/>
            <a:ext cx="7719574" cy="3716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no_prods_no_rfm</a:t>
            </a:r>
            <a:endParaRPr/>
          </a:p>
        </p:txBody>
      </p:sp>
      <p:pic>
        <p:nvPicPr>
          <p:cNvPr id="227" name="Google Shape;227;p38"/>
          <p:cNvPicPr preferRelativeResize="0"/>
          <p:nvPr/>
        </p:nvPicPr>
        <p:blipFill>
          <a:blip r:embed="rId3">
            <a:alphaModFix/>
          </a:blip>
          <a:stretch>
            <a:fillRect/>
          </a:stretch>
        </p:blipFill>
        <p:spPr>
          <a:xfrm>
            <a:off x="737301" y="1356250"/>
            <a:ext cx="7669399" cy="369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Coefficient de silhouette</a:t>
            </a:r>
            <a:endParaRPr/>
          </a:p>
        </p:txBody>
      </p:sp>
      <p:sp>
        <p:nvSpPr>
          <p:cNvPr id="233" name="Google Shape;233;p3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900"/>
              <a:t>Coefficient de silhouette pour 2 clusters:</a:t>
            </a:r>
            <a:endParaRPr sz="900"/>
          </a:p>
          <a:p>
            <a:pPr indent="0" lvl="0" marL="0" rtl="0" algn="l">
              <a:spcBef>
                <a:spcPts val="1200"/>
              </a:spcBef>
              <a:spcAft>
                <a:spcPts val="0"/>
              </a:spcAft>
              <a:buNone/>
            </a:pPr>
            <a:r>
              <a:rPr lang="fr" sz="900"/>
              <a:t>= (b-a)/max(a,b)</a:t>
            </a:r>
            <a:endParaRPr sz="900"/>
          </a:p>
          <a:p>
            <a:pPr indent="0" lvl="0" marL="0" rtl="0" algn="l">
              <a:spcBef>
                <a:spcPts val="1200"/>
              </a:spcBef>
              <a:spcAft>
                <a:spcPts val="0"/>
              </a:spcAft>
              <a:buNone/>
            </a:pPr>
            <a:r>
              <a:rPr lang="fr" sz="900"/>
              <a:t>où :</a:t>
            </a:r>
            <a:endParaRPr sz="900"/>
          </a:p>
          <a:p>
            <a:pPr indent="-285750" lvl="0" marL="457200" rtl="0" algn="l">
              <a:spcBef>
                <a:spcPts val="1200"/>
              </a:spcBef>
              <a:spcAft>
                <a:spcPts val="0"/>
              </a:spcAft>
              <a:buSzPts val="900"/>
              <a:buChar char="-"/>
            </a:pPr>
            <a:r>
              <a:rPr lang="fr" sz="900"/>
              <a:t>a = distance moyenne intra-cluster</a:t>
            </a:r>
            <a:endParaRPr sz="900"/>
          </a:p>
          <a:p>
            <a:pPr indent="-285750" lvl="0" marL="457200" rtl="0" algn="l">
              <a:spcBef>
                <a:spcPts val="0"/>
              </a:spcBef>
              <a:spcAft>
                <a:spcPts val="0"/>
              </a:spcAft>
              <a:buSzPts val="900"/>
              <a:buChar char="-"/>
            </a:pPr>
            <a:r>
              <a:rPr lang="fr" sz="900"/>
              <a:t>b = distance moyenne inter-cluster</a:t>
            </a:r>
            <a:endParaRPr sz="900"/>
          </a:p>
        </p:txBody>
      </p:sp>
      <p:pic>
        <p:nvPicPr>
          <p:cNvPr id="234" name="Google Shape;234;p39"/>
          <p:cNvPicPr preferRelativeResize="0"/>
          <p:nvPr/>
        </p:nvPicPr>
        <p:blipFill>
          <a:blip r:embed="rId3">
            <a:alphaModFix/>
          </a:blip>
          <a:stretch>
            <a:fillRect/>
          </a:stretch>
        </p:blipFill>
        <p:spPr>
          <a:xfrm>
            <a:off x="3377725" y="1316150"/>
            <a:ext cx="5532500" cy="3714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all_vars avec 6 clusters</a:t>
            </a:r>
            <a:endParaRPr/>
          </a:p>
        </p:txBody>
      </p:sp>
      <p:pic>
        <p:nvPicPr>
          <p:cNvPr id="240" name="Google Shape;240;p40"/>
          <p:cNvPicPr preferRelativeResize="0"/>
          <p:nvPr/>
        </p:nvPicPr>
        <p:blipFill>
          <a:blip r:embed="rId3">
            <a:alphaModFix/>
          </a:blip>
          <a:stretch>
            <a:fillRect/>
          </a:stretch>
        </p:blipFill>
        <p:spPr>
          <a:xfrm>
            <a:off x="1557325" y="1343013"/>
            <a:ext cx="6029325" cy="372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all_vars avec 7 clusters</a:t>
            </a:r>
            <a:endParaRPr/>
          </a:p>
        </p:txBody>
      </p:sp>
      <p:pic>
        <p:nvPicPr>
          <p:cNvPr id="246" name="Google Shape;246;p41"/>
          <p:cNvPicPr preferRelativeResize="0"/>
          <p:nvPr/>
        </p:nvPicPr>
        <p:blipFill>
          <a:blip r:embed="rId3">
            <a:alphaModFix/>
          </a:blip>
          <a:stretch>
            <a:fillRect/>
          </a:stretch>
        </p:blipFill>
        <p:spPr>
          <a:xfrm>
            <a:off x="1557338" y="1343013"/>
            <a:ext cx="6029325" cy="3724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Problématique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no_rfm avec 6 clusters</a:t>
            </a:r>
            <a:endParaRPr/>
          </a:p>
        </p:txBody>
      </p:sp>
      <p:pic>
        <p:nvPicPr>
          <p:cNvPr id="252" name="Google Shape;252;p42"/>
          <p:cNvPicPr preferRelativeResize="0"/>
          <p:nvPr/>
        </p:nvPicPr>
        <p:blipFill>
          <a:blip r:embed="rId3">
            <a:alphaModFix/>
          </a:blip>
          <a:stretch>
            <a:fillRect/>
          </a:stretch>
        </p:blipFill>
        <p:spPr>
          <a:xfrm>
            <a:off x="1557325" y="1343013"/>
            <a:ext cx="6029325" cy="3724275"/>
          </a:xfrm>
          <a:prstGeom prst="rect">
            <a:avLst/>
          </a:prstGeom>
          <a:noFill/>
          <a:ln>
            <a:noFill/>
          </a:ln>
        </p:spPr>
      </p:pic>
      <p:pic>
        <p:nvPicPr>
          <p:cNvPr id="253" name="Google Shape;253;p42"/>
          <p:cNvPicPr preferRelativeResize="0"/>
          <p:nvPr/>
        </p:nvPicPr>
        <p:blipFill>
          <a:blip r:embed="rId4">
            <a:alphaModFix/>
          </a:blip>
          <a:stretch>
            <a:fillRect/>
          </a:stretch>
        </p:blipFill>
        <p:spPr>
          <a:xfrm>
            <a:off x="6551850" y="3845649"/>
            <a:ext cx="988425" cy="12216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no_prods avec 3 clusters</a:t>
            </a:r>
            <a:endParaRPr/>
          </a:p>
        </p:txBody>
      </p:sp>
      <p:pic>
        <p:nvPicPr>
          <p:cNvPr id="259" name="Google Shape;259;p43"/>
          <p:cNvPicPr preferRelativeResize="0"/>
          <p:nvPr/>
        </p:nvPicPr>
        <p:blipFill>
          <a:blip r:embed="rId3">
            <a:alphaModFix/>
          </a:blip>
          <a:stretch>
            <a:fillRect/>
          </a:stretch>
        </p:blipFill>
        <p:spPr>
          <a:xfrm>
            <a:off x="1557325" y="1343013"/>
            <a:ext cx="6029325" cy="3724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no_prods avec 5 clusters</a:t>
            </a:r>
            <a:endParaRPr/>
          </a:p>
        </p:txBody>
      </p:sp>
      <p:pic>
        <p:nvPicPr>
          <p:cNvPr id="265" name="Google Shape;265;p44"/>
          <p:cNvPicPr preferRelativeResize="0"/>
          <p:nvPr/>
        </p:nvPicPr>
        <p:blipFill>
          <a:blip r:embed="rId3">
            <a:alphaModFix/>
          </a:blip>
          <a:stretch>
            <a:fillRect/>
          </a:stretch>
        </p:blipFill>
        <p:spPr>
          <a:xfrm>
            <a:off x="1557325" y="1343013"/>
            <a:ext cx="6029325" cy="3724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no_prods_no_rfm avec 3 clusters</a:t>
            </a:r>
            <a:endParaRPr/>
          </a:p>
        </p:txBody>
      </p:sp>
      <p:pic>
        <p:nvPicPr>
          <p:cNvPr id="271" name="Google Shape;271;p45"/>
          <p:cNvPicPr preferRelativeResize="0"/>
          <p:nvPr/>
        </p:nvPicPr>
        <p:blipFill>
          <a:blip r:embed="rId3">
            <a:alphaModFix/>
          </a:blip>
          <a:stretch>
            <a:fillRect/>
          </a:stretch>
        </p:blipFill>
        <p:spPr>
          <a:xfrm>
            <a:off x="1557325" y="1343013"/>
            <a:ext cx="6029325" cy="3724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no_prods_no_rfm avec 5 clusters</a:t>
            </a:r>
            <a:endParaRPr/>
          </a:p>
        </p:txBody>
      </p:sp>
      <p:pic>
        <p:nvPicPr>
          <p:cNvPr id="277" name="Google Shape;277;p46"/>
          <p:cNvPicPr preferRelativeResize="0"/>
          <p:nvPr/>
        </p:nvPicPr>
        <p:blipFill>
          <a:blip r:embed="rId3">
            <a:alphaModFix/>
          </a:blip>
          <a:stretch>
            <a:fillRect/>
          </a:stretch>
        </p:blipFill>
        <p:spPr>
          <a:xfrm>
            <a:off x="1557325" y="1343013"/>
            <a:ext cx="6029325" cy="3724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distances interclusters no_rfm</a:t>
            </a:r>
            <a:endParaRPr/>
          </a:p>
        </p:txBody>
      </p:sp>
      <p:pic>
        <p:nvPicPr>
          <p:cNvPr id="283" name="Google Shape;283;p47"/>
          <p:cNvPicPr preferRelativeResize="0"/>
          <p:nvPr/>
        </p:nvPicPr>
        <p:blipFill>
          <a:blip r:embed="rId3">
            <a:alphaModFix/>
          </a:blip>
          <a:stretch>
            <a:fillRect/>
          </a:stretch>
        </p:blipFill>
        <p:spPr>
          <a:xfrm>
            <a:off x="311700" y="1302363"/>
            <a:ext cx="4771598" cy="3369225"/>
          </a:xfrm>
          <a:prstGeom prst="rect">
            <a:avLst/>
          </a:prstGeom>
          <a:noFill/>
          <a:ln>
            <a:noFill/>
          </a:ln>
        </p:spPr>
      </p:pic>
      <p:sp>
        <p:nvSpPr>
          <p:cNvPr id="284" name="Google Shape;284;p47"/>
          <p:cNvSpPr txBox="1"/>
          <p:nvPr/>
        </p:nvSpPr>
        <p:spPr>
          <a:xfrm>
            <a:off x="2066450" y="4671575"/>
            <a:ext cx="12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6 clusters</a:t>
            </a:r>
            <a:endParaRPr>
              <a:latin typeface="Source Code Pro"/>
              <a:ea typeface="Source Code Pro"/>
              <a:cs typeface="Source Code Pro"/>
              <a:sym typeface="Source Code Pro"/>
            </a:endParaRPr>
          </a:p>
        </p:txBody>
      </p:sp>
      <p:pic>
        <p:nvPicPr>
          <p:cNvPr id="285" name="Google Shape;285;p47"/>
          <p:cNvPicPr preferRelativeResize="0"/>
          <p:nvPr/>
        </p:nvPicPr>
        <p:blipFill rotWithShape="1">
          <a:blip r:embed="rId4">
            <a:alphaModFix/>
          </a:blip>
          <a:srcRect b="22053" l="13873" r="25910" t="10872"/>
          <a:stretch/>
        </p:blipFill>
        <p:spPr>
          <a:xfrm>
            <a:off x="5570050" y="1396200"/>
            <a:ext cx="2810375" cy="3181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8"/>
          <p:cNvPicPr preferRelativeResize="0"/>
          <p:nvPr/>
        </p:nvPicPr>
        <p:blipFill>
          <a:blip r:embed="rId3">
            <a:alphaModFix/>
          </a:blip>
          <a:stretch>
            <a:fillRect/>
          </a:stretch>
        </p:blipFill>
        <p:spPr>
          <a:xfrm>
            <a:off x="1030642" y="0"/>
            <a:ext cx="7082716"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94" name="Shape 294"/>
        <p:cNvGrpSpPr/>
        <p:nvPr/>
      </p:nvGrpSpPr>
      <p:grpSpPr>
        <a:xfrm>
          <a:off x="0" y="0"/>
          <a:ext cx="0" cy="0"/>
          <a:chOff x="0" y="0"/>
          <a:chExt cx="0" cy="0"/>
        </a:xfrm>
      </p:grpSpPr>
      <p:sp>
        <p:nvSpPr>
          <p:cNvPr id="295" name="Google Shape;295;p4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Réduction dimensionnelle : PCA</a:t>
            </a:r>
            <a:endParaRPr/>
          </a:p>
        </p:txBody>
      </p:sp>
      <p:pic>
        <p:nvPicPr>
          <p:cNvPr id="296" name="Google Shape;296;p49"/>
          <p:cNvPicPr preferRelativeResize="0"/>
          <p:nvPr/>
        </p:nvPicPr>
        <p:blipFill>
          <a:blip r:embed="rId3">
            <a:alphaModFix/>
          </a:blip>
          <a:stretch>
            <a:fillRect/>
          </a:stretch>
        </p:blipFill>
        <p:spPr>
          <a:xfrm>
            <a:off x="1541487" y="1106000"/>
            <a:ext cx="6061018" cy="4023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ACP: Cercle des corrélations</a:t>
            </a:r>
            <a:endParaRPr/>
          </a:p>
        </p:txBody>
      </p:sp>
      <p:pic>
        <p:nvPicPr>
          <p:cNvPr id="302" name="Google Shape;302;p50"/>
          <p:cNvPicPr preferRelativeResize="0"/>
          <p:nvPr/>
        </p:nvPicPr>
        <p:blipFill rotWithShape="1">
          <a:blip r:embed="rId3">
            <a:alphaModFix/>
          </a:blip>
          <a:srcRect b="64582" l="0" r="0" t="0"/>
          <a:stretch/>
        </p:blipFill>
        <p:spPr>
          <a:xfrm>
            <a:off x="1106425" y="1360075"/>
            <a:ext cx="7048374" cy="3470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1"/>
          <p:cNvPicPr preferRelativeResize="0"/>
          <p:nvPr/>
        </p:nvPicPr>
        <p:blipFill>
          <a:blip r:embed="rId3">
            <a:alphaModFix/>
          </a:blip>
          <a:stretch>
            <a:fillRect/>
          </a:stretch>
        </p:blipFill>
        <p:spPr>
          <a:xfrm>
            <a:off x="1417653" y="0"/>
            <a:ext cx="630869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Problématiques</a:t>
            </a:r>
            <a:endParaRPr/>
          </a:p>
        </p:txBody>
      </p:sp>
      <p:sp>
        <p:nvSpPr>
          <p:cNvPr id="82" name="Google Shape;82;p1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Catégoriser les différents types de clients de la plateforme</a:t>
            </a:r>
            <a:endParaRPr/>
          </a:p>
          <a:p>
            <a:pPr indent="-342900" lvl="0" marL="457200" rtl="0" algn="l">
              <a:spcBef>
                <a:spcPts val="0"/>
              </a:spcBef>
              <a:spcAft>
                <a:spcPts val="0"/>
              </a:spcAft>
              <a:buSzPts val="1800"/>
              <a:buChar char="●"/>
            </a:pPr>
            <a:r>
              <a:rPr lang="fr"/>
              <a:t>Déterminer la fréquence de mise à jour de la segmentation</a:t>
            </a:r>
            <a:endParaRPr/>
          </a:p>
          <a:p>
            <a:pPr indent="-317500" lvl="1" marL="914400" rtl="0" algn="l">
              <a:spcBef>
                <a:spcPts val="0"/>
              </a:spcBef>
              <a:spcAft>
                <a:spcPts val="0"/>
              </a:spcAft>
              <a:buSzPts val="1400"/>
              <a:buChar char="○"/>
            </a:pPr>
            <a:r>
              <a:rPr lang="fr"/>
              <a:t>Analyse de la stabilité temporelle du modèle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2"/>
          <p:cNvPicPr preferRelativeResize="0"/>
          <p:nvPr/>
        </p:nvPicPr>
        <p:blipFill>
          <a:blip r:embed="rId3">
            <a:alphaModFix/>
          </a:blip>
          <a:stretch>
            <a:fillRect/>
          </a:stretch>
        </p:blipFill>
        <p:spPr>
          <a:xfrm>
            <a:off x="1836742" y="0"/>
            <a:ext cx="5470517"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Qu’est-ce que K-Prototypes ?</a:t>
            </a:r>
            <a:endParaRPr/>
          </a:p>
        </p:txBody>
      </p:sp>
      <p:sp>
        <p:nvSpPr>
          <p:cNvPr id="318" name="Google Shape;318;p5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Combinaison de K-Means (pour les variables numériques) et K-mode (pour les variables catégorielles)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K-prototypes avec toutes les variables</a:t>
            </a:r>
            <a:endParaRPr/>
          </a:p>
        </p:txBody>
      </p:sp>
      <p:pic>
        <p:nvPicPr>
          <p:cNvPr id="324" name="Google Shape;324;p54"/>
          <p:cNvPicPr preferRelativeResize="0"/>
          <p:nvPr/>
        </p:nvPicPr>
        <p:blipFill>
          <a:blip r:embed="rId3">
            <a:alphaModFix/>
          </a:blip>
          <a:stretch>
            <a:fillRect/>
          </a:stretch>
        </p:blipFill>
        <p:spPr>
          <a:xfrm>
            <a:off x="1612550" y="1344274"/>
            <a:ext cx="5918899" cy="3831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55"/>
          <p:cNvGrpSpPr/>
          <p:nvPr/>
        </p:nvGrpSpPr>
        <p:grpSpPr>
          <a:xfrm>
            <a:off x="1466791" y="0"/>
            <a:ext cx="6210419" cy="5143500"/>
            <a:chOff x="1466791" y="0"/>
            <a:chExt cx="6210419" cy="5143500"/>
          </a:xfrm>
        </p:grpSpPr>
        <p:pic>
          <p:nvPicPr>
            <p:cNvPr id="330" name="Google Shape;330;p55"/>
            <p:cNvPicPr preferRelativeResize="0"/>
            <p:nvPr/>
          </p:nvPicPr>
          <p:blipFill>
            <a:blip r:embed="rId3">
              <a:alphaModFix/>
            </a:blip>
            <a:stretch>
              <a:fillRect/>
            </a:stretch>
          </p:blipFill>
          <p:spPr>
            <a:xfrm>
              <a:off x="1466791" y="0"/>
              <a:ext cx="6210419" cy="5143500"/>
            </a:xfrm>
            <a:prstGeom prst="rect">
              <a:avLst/>
            </a:prstGeom>
            <a:noFill/>
            <a:ln>
              <a:noFill/>
            </a:ln>
          </p:spPr>
        </p:pic>
        <p:pic>
          <p:nvPicPr>
            <p:cNvPr id="331" name="Google Shape;331;p55"/>
            <p:cNvPicPr preferRelativeResize="0"/>
            <p:nvPr/>
          </p:nvPicPr>
          <p:blipFill>
            <a:blip r:embed="rId4">
              <a:alphaModFix/>
            </a:blip>
            <a:stretch>
              <a:fillRect/>
            </a:stretch>
          </p:blipFill>
          <p:spPr>
            <a:xfrm>
              <a:off x="6099550" y="0"/>
              <a:ext cx="139850" cy="233075"/>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6"/>
          <p:cNvPicPr preferRelativeResize="0"/>
          <p:nvPr/>
        </p:nvPicPr>
        <p:blipFill>
          <a:blip r:embed="rId3">
            <a:alphaModFix/>
          </a:blip>
          <a:stretch>
            <a:fillRect/>
          </a:stretch>
        </p:blipFill>
        <p:spPr>
          <a:xfrm>
            <a:off x="2004231" y="0"/>
            <a:ext cx="5135538"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7"/>
          <p:cNvPicPr preferRelativeResize="0"/>
          <p:nvPr/>
        </p:nvPicPr>
        <p:blipFill>
          <a:blip r:embed="rId3">
            <a:alphaModFix/>
          </a:blip>
          <a:stretch>
            <a:fillRect/>
          </a:stretch>
        </p:blipFill>
        <p:spPr>
          <a:xfrm>
            <a:off x="1836742" y="0"/>
            <a:ext cx="5470517"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K-prototypes no_prods : détermination de K</a:t>
            </a:r>
            <a:endParaRPr/>
          </a:p>
        </p:txBody>
      </p:sp>
      <p:pic>
        <p:nvPicPr>
          <p:cNvPr id="347" name="Google Shape;347;p58"/>
          <p:cNvPicPr preferRelativeResize="0"/>
          <p:nvPr/>
        </p:nvPicPr>
        <p:blipFill>
          <a:blip r:embed="rId3">
            <a:alphaModFix/>
          </a:blip>
          <a:stretch>
            <a:fillRect/>
          </a:stretch>
        </p:blipFill>
        <p:spPr>
          <a:xfrm>
            <a:off x="1453313" y="1105999"/>
            <a:ext cx="6237364" cy="4037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9"/>
          <p:cNvPicPr preferRelativeResize="0"/>
          <p:nvPr/>
        </p:nvPicPr>
        <p:blipFill>
          <a:blip r:embed="rId3">
            <a:alphaModFix/>
          </a:blip>
          <a:stretch>
            <a:fillRect/>
          </a:stretch>
        </p:blipFill>
        <p:spPr>
          <a:xfrm>
            <a:off x="1418698" y="0"/>
            <a:ext cx="6306603"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0"/>
          <p:cNvPicPr preferRelativeResize="0"/>
          <p:nvPr/>
        </p:nvPicPr>
        <p:blipFill>
          <a:blip r:embed="rId3">
            <a:alphaModFix/>
          </a:blip>
          <a:stretch>
            <a:fillRect/>
          </a:stretch>
        </p:blipFill>
        <p:spPr>
          <a:xfrm>
            <a:off x="1872200" y="152400"/>
            <a:ext cx="5399588" cy="48387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1"/>
          <p:cNvPicPr preferRelativeResize="0"/>
          <p:nvPr/>
        </p:nvPicPr>
        <p:blipFill>
          <a:blip r:embed="rId3">
            <a:alphaModFix/>
          </a:blip>
          <a:stretch>
            <a:fillRect/>
          </a:stretch>
        </p:blipFill>
        <p:spPr>
          <a:xfrm>
            <a:off x="1836742" y="0"/>
            <a:ext cx="547051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Segmentation (méthodologie)</a:t>
            </a:r>
            <a:endParaRPr/>
          </a:p>
        </p:txBody>
      </p:sp>
      <p:sp>
        <p:nvSpPr>
          <p:cNvPr id="88" name="Google Shape;88;p1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Analyse des différents datasets</a:t>
            </a:r>
            <a:endParaRPr/>
          </a:p>
          <a:p>
            <a:pPr indent="-342900" lvl="0" marL="457200" rtl="0" algn="l">
              <a:spcBef>
                <a:spcPts val="0"/>
              </a:spcBef>
              <a:spcAft>
                <a:spcPts val="0"/>
              </a:spcAft>
              <a:buSzPts val="1800"/>
              <a:buChar char="●"/>
            </a:pPr>
            <a:r>
              <a:rPr lang="fr"/>
              <a:t>Transformation des données et fusion des datasets</a:t>
            </a:r>
            <a:endParaRPr/>
          </a:p>
          <a:p>
            <a:pPr indent="-342900" lvl="0" marL="457200" rtl="0" algn="l">
              <a:spcBef>
                <a:spcPts val="0"/>
              </a:spcBef>
              <a:spcAft>
                <a:spcPts val="0"/>
              </a:spcAft>
              <a:buSzPts val="1800"/>
              <a:buChar char="●"/>
            </a:pPr>
            <a:r>
              <a:rPr lang="fr"/>
              <a:t>Segmentation métier : RFM</a:t>
            </a:r>
            <a:endParaRPr/>
          </a:p>
          <a:p>
            <a:pPr indent="-342900" lvl="0" marL="457200" rtl="0" algn="l">
              <a:spcBef>
                <a:spcPts val="0"/>
              </a:spcBef>
              <a:spcAft>
                <a:spcPts val="0"/>
              </a:spcAft>
              <a:buSzPts val="1800"/>
              <a:buChar char="●"/>
            </a:pPr>
            <a:r>
              <a:rPr lang="fr"/>
              <a:t>Essai de différents algorithmes non supervisés</a:t>
            </a:r>
            <a:endParaRPr/>
          </a:p>
          <a:p>
            <a:pPr indent="-342900" lvl="0" marL="457200" rtl="0" algn="l">
              <a:spcBef>
                <a:spcPts val="0"/>
              </a:spcBef>
              <a:spcAft>
                <a:spcPts val="0"/>
              </a:spcAft>
              <a:buSzPts val="1800"/>
              <a:buChar char="●"/>
            </a:pPr>
            <a:r>
              <a:rPr lang="fr"/>
              <a:t>Analyse de la stabilité du modèle choisi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Qu’est-ce que DBSCAN ?</a:t>
            </a:r>
            <a:endParaRPr/>
          </a:p>
        </p:txBody>
      </p:sp>
      <p:sp>
        <p:nvSpPr>
          <p:cNvPr id="368" name="Google Shape;368;p6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fr"/>
              <a:t>définit les clusters via estimation de la densité locale</a:t>
            </a:r>
            <a:endParaRPr/>
          </a:p>
          <a:p>
            <a:pPr indent="0" lvl="0" marL="0" rtl="0" algn="l">
              <a:spcBef>
                <a:spcPts val="1200"/>
              </a:spcBef>
              <a:spcAft>
                <a:spcPts val="0"/>
              </a:spcAft>
              <a:buNone/>
            </a:pPr>
            <a:r>
              <a:rPr b="1" lang="fr"/>
              <a:t>Algorithme :</a:t>
            </a:r>
            <a:endParaRPr b="1"/>
          </a:p>
          <a:p>
            <a:pPr indent="-311150" lvl="0" marL="457200" rtl="0" algn="l">
              <a:spcBef>
                <a:spcPts val="1200"/>
              </a:spcBef>
              <a:spcAft>
                <a:spcPts val="0"/>
              </a:spcAft>
              <a:buSzPts val="1300"/>
              <a:buAutoNum type="arabicPeriod"/>
            </a:pPr>
            <a:r>
              <a:rPr lang="fr" sz="1300"/>
              <a:t>Pour chaque observation, on regarde le nombre de points dans un rayon de </a:t>
            </a:r>
            <a:r>
              <a:rPr b="1" lang="fr" sz="1300"/>
              <a:t>ε (epsilon)</a:t>
            </a:r>
            <a:endParaRPr b="1" sz="1300"/>
          </a:p>
          <a:p>
            <a:pPr indent="-311150" lvl="0" marL="457200" rtl="0" algn="l">
              <a:spcBef>
                <a:spcPts val="0"/>
              </a:spcBef>
              <a:spcAft>
                <a:spcPts val="0"/>
              </a:spcAft>
              <a:buSzPts val="1300"/>
              <a:buAutoNum type="arabicPeriod"/>
            </a:pPr>
            <a:r>
              <a:rPr lang="fr" sz="1300"/>
              <a:t>Si cette observation a </a:t>
            </a:r>
            <a:r>
              <a:rPr b="1" lang="fr" sz="1300"/>
              <a:t>minPts </a:t>
            </a:r>
            <a:r>
              <a:rPr lang="fr" sz="1300"/>
              <a:t>voisins, le processus de mise en cluster démarre et le point de données actuel devient le premier point du nouveau cluster.</a:t>
            </a:r>
            <a:br>
              <a:rPr lang="fr" sz="1300"/>
            </a:br>
            <a:r>
              <a:rPr lang="fr" sz="1300"/>
              <a:t>(sinon, il est étiqueté comme bruit)</a:t>
            </a:r>
            <a:endParaRPr sz="1300"/>
          </a:p>
          <a:p>
            <a:pPr indent="-311150" lvl="0" marL="457200" rtl="0" algn="l">
              <a:spcBef>
                <a:spcPts val="0"/>
              </a:spcBef>
              <a:spcAft>
                <a:spcPts val="0"/>
              </a:spcAft>
              <a:buSzPts val="1300"/>
              <a:buAutoNum type="arabicPeriod"/>
            </a:pPr>
            <a:r>
              <a:rPr lang="fr" sz="1300"/>
              <a:t>Pour ce premier point du nouveau cluster, les points situés dans son voisinage à distance se joignent également au même cluster.</a:t>
            </a:r>
            <a:endParaRPr sz="1300"/>
          </a:p>
          <a:p>
            <a:pPr indent="-311150" lvl="0" marL="457200" rtl="0" algn="l">
              <a:spcBef>
                <a:spcPts val="0"/>
              </a:spcBef>
              <a:spcAft>
                <a:spcPts val="0"/>
              </a:spcAft>
              <a:buSzPts val="1300"/>
              <a:buAutoNum type="arabicPeriod"/>
            </a:pPr>
            <a:r>
              <a:rPr lang="fr" sz="1300"/>
              <a:t>Répétition de 2. et 3.  jusqu’à-ce que tous les points du cluster soient déterminés</a:t>
            </a:r>
            <a:endParaRPr sz="13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DBSCAN</a:t>
            </a:r>
            <a:endParaRPr/>
          </a:p>
        </p:txBody>
      </p:sp>
      <p:sp>
        <p:nvSpPr>
          <p:cNvPr id="374" name="Google Shape;374;p6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Avantage : pas de K à déterminer</a:t>
            </a:r>
            <a:endParaRPr/>
          </a:p>
          <a:p>
            <a:pPr indent="0" lvl="0" marL="457200" rtl="0" algn="l">
              <a:spcBef>
                <a:spcPts val="1200"/>
              </a:spcBef>
              <a:spcAft>
                <a:spcPts val="0"/>
              </a:spcAft>
              <a:buNone/>
            </a:pPr>
            <a:r>
              <a:rPr lang="fr"/>
              <a:t>	…</a:t>
            </a:r>
            <a:endParaRPr/>
          </a:p>
          <a:p>
            <a:pPr indent="0" lvl="0" marL="457200" rtl="0" algn="l">
              <a:spcBef>
                <a:spcPts val="1200"/>
              </a:spcBef>
              <a:spcAft>
                <a:spcPts val="1200"/>
              </a:spcAft>
              <a:buNone/>
            </a:pPr>
            <a:r>
              <a:rPr lang="fr"/>
              <a:t>En revanche, il faut déterminer </a:t>
            </a:r>
            <a:r>
              <a:rPr b="1" lang="fr"/>
              <a:t>ε </a:t>
            </a:r>
            <a:r>
              <a:rPr lang="fr"/>
              <a:t>et </a:t>
            </a:r>
            <a:r>
              <a:rPr b="1" lang="fr"/>
              <a:t>minPts</a:t>
            </a:r>
            <a:r>
              <a:rPr lang="fr"/>
              <a:t> </a:t>
            </a:r>
            <a:endParaRPr sz="2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Détérmination de </a:t>
            </a:r>
            <a:r>
              <a:rPr i="1" lang="fr"/>
              <a:t>epsilon</a:t>
            </a:r>
            <a:endParaRPr i="1"/>
          </a:p>
        </p:txBody>
      </p:sp>
      <p:pic>
        <p:nvPicPr>
          <p:cNvPr id="380" name="Google Shape;380;p64"/>
          <p:cNvPicPr preferRelativeResize="0"/>
          <p:nvPr/>
        </p:nvPicPr>
        <p:blipFill>
          <a:blip r:embed="rId3">
            <a:alphaModFix/>
          </a:blip>
          <a:stretch>
            <a:fillRect/>
          </a:stretch>
        </p:blipFill>
        <p:spPr>
          <a:xfrm>
            <a:off x="988787" y="1236163"/>
            <a:ext cx="7166426" cy="3565225"/>
          </a:xfrm>
          <a:prstGeom prst="rect">
            <a:avLst/>
          </a:prstGeom>
          <a:noFill/>
          <a:ln>
            <a:noFill/>
          </a:ln>
        </p:spPr>
      </p:pic>
      <p:sp>
        <p:nvSpPr>
          <p:cNvPr id="381" name="Google Shape;381;p64"/>
          <p:cNvSpPr txBox="1"/>
          <p:nvPr>
            <p:ph idx="1" type="body"/>
          </p:nvPr>
        </p:nvSpPr>
        <p:spPr>
          <a:xfrm>
            <a:off x="1681475" y="1468850"/>
            <a:ext cx="4242300" cy="3099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fr"/>
              <a:t>avec le package kneed :</a:t>
            </a:r>
            <a:endParaRPr/>
          </a:p>
          <a:p>
            <a:pPr indent="-342900" lvl="0" marL="457200" rtl="0" algn="l">
              <a:spcBef>
                <a:spcPts val="1200"/>
              </a:spcBef>
              <a:spcAft>
                <a:spcPts val="0"/>
              </a:spcAft>
              <a:buSzPts val="1800"/>
              <a:buChar char="●"/>
            </a:pPr>
            <a:r>
              <a:rPr lang="fr"/>
              <a:t>epsilon = 37.36…</a:t>
            </a:r>
            <a:endParaRPr/>
          </a:p>
          <a:p>
            <a:pPr indent="0" lvl="0" marL="457200" rtl="0" algn="l">
              <a:spcBef>
                <a:spcPts val="12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Détermination de minPts</a:t>
            </a:r>
            <a:endParaRPr/>
          </a:p>
        </p:txBody>
      </p:sp>
      <p:sp>
        <p:nvSpPr>
          <p:cNvPr id="387" name="Google Shape;387;p6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nombre de variables du jeu de données + 1 = 26</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Résultats déroutants !</a:t>
            </a:r>
            <a:endParaRPr/>
          </a:p>
        </p:txBody>
      </p:sp>
      <p:sp>
        <p:nvSpPr>
          <p:cNvPr id="393" name="Google Shape;393;p6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28 clusters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pistes : </a:t>
            </a:r>
            <a:endParaRPr/>
          </a:p>
          <a:p>
            <a:pPr indent="-342900" lvl="0" marL="457200" rtl="0" algn="l">
              <a:spcBef>
                <a:spcPts val="1200"/>
              </a:spcBef>
              <a:spcAft>
                <a:spcPts val="0"/>
              </a:spcAft>
              <a:buSzPts val="1800"/>
              <a:buChar char="●"/>
            </a:pPr>
            <a:r>
              <a:rPr lang="fr"/>
              <a:t>augmenter espilon → plus de points étiquetés “bruit”</a:t>
            </a:r>
            <a:endParaRPr/>
          </a:p>
          <a:p>
            <a:pPr indent="-342900" lvl="0" marL="457200" rtl="0" algn="l">
              <a:spcBef>
                <a:spcPts val="0"/>
              </a:spcBef>
              <a:spcAft>
                <a:spcPts val="0"/>
              </a:spcAft>
              <a:buSzPts val="1800"/>
              <a:buChar char="●"/>
            </a:pPr>
            <a:r>
              <a:rPr lang="fr"/>
              <a:t>augmentation de minPts → 6 clusters</a:t>
            </a:r>
            <a:endParaRPr/>
          </a:p>
          <a:p>
            <a:pPr indent="0" lvl="0" marL="457200" rtl="0" algn="l">
              <a:spcBef>
                <a:spcPts val="12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67"/>
          <p:cNvPicPr preferRelativeResize="0"/>
          <p:nvPr/>
        </p:nvPicPr>
        <p:blipFill>
          <a:blip r:embed="rId3">
            <a:alphaModFix/>
          </a:blip>
          <a:stretch>
            <a:fillRect/>
          </a:stretch>
        </p:blipFill>
        <p:spPr>
          <a:xfrm>
            <a:off x="2112579" y="0"/>
            <a:ext cx="4918842"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68"/>
          <p:cNvPicPr preferRelativeResize="0"/>
          <p:nvPr/>
        </p:nvPicPr>
        <p:blipFill>
          <a:blip r:embed="rId3">
            <a:alphaModFix/>
          </a:blip>
          <a:stretch>
            <a:fillRect/>
          </a:stretch>
        </p:blipFill>
        <p:spPr>
          <a:xfrm>
            <a:off x="1998838" y="152400"/>
            <a:ext cx="5146337"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9"/>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Evaluation à posteriori des modèles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métriques utilisées</a:t>
            </a:r>
            <a:endParaRPr/>
          </a:p>
        </p:txBody>
      </p:sp>
      <p:sp>
        <p:nvSpPr>
          <p:cNvPr id="414" name="Google Shape;414;p7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Indice de Davies-Bouldin</a:t>
            </a:r>
            <a:endParaRPr/>
          </a:p>
          <a:p>
            <a:pPr indent="-342900" lvl="0" marL="457200" rtl="0" algn="l">
              <a:spcBef>
                <a:spcPts val="0"/>
              </a:spcBef>
              <a:spcAft>
                <a:spcPts val="0"/>
              </a:spcAft>
              <a:buSzPts val="1800"/>
              <a:buChar char="●"/>
            </a:pPr>
            <a:r>
              <a:rPr lang="fr"/>
              <a:t>Coefficient de silhouette</a:t>
            </a:r>
            <a:endParaRPr/>
          </a:p>
          <a:p>
            <a:pPr indent="-342900" lvl="0" marL="457200" rtl="0" algn="l">
              <a:spcBef>
                <a:spcPts val="0"/>
              </a:spcBef>
              <a:spcAft>
                <a:spcPts val="0"/>
              </a:spcAft>
              <a:buSzPts val="1800"/>
              <a:buChar char="●"/>
            </a:pPr>
            <a:r>
              <a:rPr lang="fr"/>
              <a:t>Indice de Calinski-Harabasz</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7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Indices de Davies-Bouldin</a:t>
            </a:r>
            <a:endParaRPr/>
          </a:p>
        </p:txBody>
      </p:sp>
      <p:pic>
        <p:nvPicPr>
          <p:cNvPr id="420" name="Google Shape;420;p71"/>
          <p:cNvPicPr preferRelativeResize="0"/>
          <p:nvPr/>
        </p:nvPicPr>
        <p:blipFill>
          <a:blip r:embed="rId3">
            <a:alphaModFix/>
          </a:blip>
          <a:stretch>
            <a:fillRect/>
          </a:stretch>
        </p:blipFill>
        <p:spPr>
          <a:xfrm>
            <a:off x="2848426" y="1054950"/>
            <a:ext cx="4645926" cy="408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Présentation des datasets</a:t>
            </a:r>
            <a:endParaRPr/>
          </a:p>
        </p:txBody>
      </p:sp>
      <p:pic>
        <p:nvPicPr>
          <p:cNvPr id="94" name="Google Shape;94;p18"/>
          <p:cNvPicPr preferRelativeResize="0"/>
          <p:nvPr/>
        </p:nvPicPr>
        <p:blipFill>
          <a:blip r:embed="rId3">
            <a:alphaModFix/>
          </a:blip>
          <a:stretch>
            <a:fillRect/>
          </a:stretch>
        </p:blipFill>
        <p:spPr>
          <a:xfrm>
            <a:off x="1242052" y="1106000"/>
            <a:ext cx="6659901" cy="4006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7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Coefficients de silhouette</a:t>
            </a:r>
            <a:endParaRPr/>
          </a:p>
        </p:txBody>
      </p:sp>
      <p:pic>
        <p:nvPicPr>
          <p:cNvPr id="426" name="Google Shape;426;p72"/>
          <p:cNvPicPr preferRelativeResize="0"/>
          <p:nvPr/>
        </p:nvPicPr>
        <p:blipFill>
          <a:blip r:embed="rId3">
            <a:alphaModFix/>
          </a:blip>
          <a:stretch>
            <a:fillRect/>
          </a:stretch>
        </p:blipFill>
        <p:spPr>
          <a:xfrm>
            <a:off x="2050988" y="1303750"/>
            <a:ext cx="5042016" cy="3732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7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Indices de Calinski-Harabasz</a:t>
            </a:r>
            <a:endParaRPr/>
          </a:p>
        </p:txBody>
      </p:sp>
      <p:pic>
        <p:nvPicPr>
          <p:cNvPr id="432" name="Google Shape;432;p73"/>
          <p:cNvPicPr preferRelativeResize="0"/>
          <p:nvPr/>
        </p:nvPicPr>
        <p:blipFill>
          <a:blip r:embed="rId3">
            <a:alphaModFix/>
          </a:blip>
          <a:stretch>
            <a:fillRect/>
          </a:stretch>
        </p:blipFill>
        <p:spPr>
          <a:xfrm>
            <a:off x="2490575" y="1231175"/>
            <a:ext cx="4162841" cy="3732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Comment choisir ?</a:t>
            </a:r>
            <a:endParaRPr/>
          </a:p>
        </p:txBody>
      </p:sp>
      <p:sp>
        <p:nvSpPr>
          <p:cNvPr id="438" name="Google Shape;438;p7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Selon la métrique, le classement des modèles est très différent !</a:t>
            </a:r>
            <a:endParaRPr/>
          </a:p>
          <a:p>
            <a:pPr indent="0" lvl="0" marL="0" rtl="0" algn="l">
              <a:spcBef>
                <a:spcPts val="1200"/>
              </a:spcBef>
              <a:spcAft>
                <a:spcPts val="1200"/>
              </a:spcAft>
              <a:buNone/>
            </a:pPr>
            <a:r>
              <a:rPr lang="fr"/>
              <a:t>→ Synthèse des métriques</a:t>
            </a:r>
            <a:endParaRPr/>
          </a:p>
        </p:txBody>
      </p:sp>
      <p:pic>
        <p:nvPicPr>
          <p:cNvPr id="439" name="Google Shape;439;p74"/>
          <p:cNvPicPr preferRelativeResize="0"/>
          <p:nvPr/>
        </p:nvPicPr>
        <p:blipFill>
          <a:blip r:embed="rId3">
            <a:alphaModFix/>
          </a:blip>
          <a:stretch>
            <a:fillRect/>
          </a:stretch>
        </p:blipFill>
        <p:spPr>
          <a:xfrm>
            <a:off x="3802927" y="1995725"/>
            <a:ext cx="4202676" cy="31477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7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Classement des modèles par synthèse des métriques</a:t>
            </a:r>
            <a:endParaRPr/>
          </a:p>
        </p:txBody>
      </p:sp>
      <p:pic>
        <p:nvPicPr>
          <p:cNvPr id="445" name="Google Shape;445;p75"/>
          <p:cNvPicPr preferRelativeResize="0"/>
          <p:nvPr/>
        </p:nvPicPr>
        <p:blipFill>
          <a:blip r:embed="rId3">
            <a:alphaModFix/>
          </a:blip>
          <a:stretch>
            <a:fillRect/>
          </a:stretch>
        </p:blipFill>
        <p:spPr>
          <a:xfrm>
            <a:off x="2902852" y="1058775"/>
            <a:ext cx="4506376" cy="40847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Stabilité temporelle du modèle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évolution du nombre de nouveaux clients</a:t>
            </a:r>
            <a:endParaRPr/>
          </a:p>
        </p:txBody>
      </p:sp>
      <p:sp>
        <p:nvSpPr>
          <p:cNvPr id="456" name="Google Shape;456;p7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7" name="Google Shape;457;p77"/>
          <p:cNvPicPr preferRelativeResize="0"/>
          <p:nvPr/>
        </p:nvPicPr>
        <p:blipFill>
          <a:blip r:embed="rId3">
            <a:alphaModFix/>
          </a:blip>
          <a:stretch>
            <a:fillRect/>
          </a:stretch>
        </p:blipFill>
        <p:spPr>
          <a:xfrm>
            <a:off x="0" y="1359289"/>
            <a:ext cx="9143999" cy="3318971"/>
          </a:xfrm>
          <a:prstGeom prst="rect">
            <a:avLst/>
          </a:prstGeom>
          <a:noFill/>
          <a:ln>
            <a:noFill/>
          </a:ln>
        </p:spPr>
      </p:pic>
      <p:cxnSp>
        <p:nvCxnSpPr>
          <p:cNvPr id="458" name="Google Shape;458;p77"/>
          <p:cNvCxnSpPr/>
          <p:nvPr/>
        </p:nvCxnSpPr>
        <p:spPr>
          <a:xfrm>
            <a:off x="1460500" y="2993575"/>
            <a:ext cx="9000" cy="1043100"/>
          </a:xfrm>
          <a:prstGeom prst="straightConnector1">
            <a:avLst/>
          </a:prstGeom>
          <a:noFill/>
          <a:ln cap="flat" cmpd="sng" w="9525">
            <a:solidFill>
              <a:schemeClr val="dk1"/>
            </a:solidFill>
            <a:prstDash val="solid"/>
            <a:round/>
            <a:headEnd len="med" w="med" type="none"/>
            <a:tailEnd len="med" w="med" type="triangle"/>
          </a:ln>
        </p:spPr>
      </p:cxnSp>
      <p:sp>
        <p:nvSpPr>
          <p:cNvPr id="459" name="Google Shape;459;p77"/>
          <p:cNvSpPr txBox="1"/>
          <p:nvPr/>
        </p:nvSpPr>
        <p:spPr>
          <a:xfrm>
            <a:off x="843650" y="2186200"/>
            <a:ext cx="175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dk1"/>
                </a:solidFill>
                <a:latin typeface="Source Code Pro"/>
                <a:ea typeface="Source Code Pro"/>
                <a:cs typeface="Source Code Pro"/>
                <a:sym typeface="Source Code Pro"/>
              </a:rPr>
              <a:t>début de l’acquisition de nouveaux clients</a:t>
            </a:r>
            <a:endParaRPr b="1" sz="1000">
              <a:solidFill>
                <a:schemeClr val="dk1"/>
              </a:solidFill>
              <a:latin typeface="Source Code Pro"/>
              <a:ea typeface="Source Code Pro"/>
              <a:cs typeface="Source Code Pro"/>
              <a:sym typeface="Source Code Pr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65" name="Google Shape;465;p7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6" name="Google Shape;466;p78"/>
          <p:cNvPicPr preferRelativeResize="0"/>
          <p:nvPr/>
        </p:nvPicPr>
        <p:blipFill>
          <a:blip r:embed="rId3">
            <a:alphaModFix/>
          </a:blip>
          <a:stretch>
            <a:fillRect/>
          </a:stretch>
        </p:blipFill>
        <p:spPr>
          <a:xfrm>
            <a:off x="0" y="268446"/>
            <a:ext cx="9143999" cy="46066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0" y="372500"/>
            <a:ext cx="9144001" cy="4345725"/>
          </a:xfrm>
          <a:prstGeom prst="rect">
            <a:avLst/>
          </a:prstGeom>
          <a:noFill/>
          <a:ln>
            <a:noFill/>
          </a:ln>
        </p:spPr>
      </p:pic>
      <p:sp>
        <p:nvSpPr>
          <p:cNvPr id="100" name="Google Shape;100;p19"/>
          <p:cNvSpPr txBox="1"/>
          <p:nvPr>
            <p:ph type="title"/>
          </p:nvPr>
        </p:nvSpPr>
        <p:spPr>
          <a:xfrm>
            <a:off x="311700" y="372500"/>
            <a:ext cx="8520600" cy="733500"/>
          </a:xfrm>
          <a:prstGeom prst="rect">
            <a:avLst/>
          </a:prstGeom>
          <a:solidFill>
            <a:srgbClr val="FFFFFF">
              <a:alpha val="29730"/>
            </a:srgbClr>
          </a:solidFill>
        </p:spPr>
        <p:txBody>
          <a:bodyPr anchorCtr="0" anchor="b" bIns="91425" lIns="91425" spcFirstLastPara="1" rIns="91425" wrap="square" tIns="91425">
            <a:normAutofit/>
          </a:bodyPr>
          <a:lstStyle/>
          <a:p>
            <a:pPr indent="0" lvl="0" marL="0" rtl="0" algn="l">
              <a:spcBef>
                <a:spcPts val="0"/>
              </a:spcBef>
              <a:spcAft>
                <a:spcPts val="0"/>
              </a:spcAft>
              <a:buNone/>
            </a:pPr>
            <a:r>
              <a:rPr lang="fr"/>
              <a:t>EDA - méthodologie</a:t>
            </a:r>
            <a:endParaRPr/>
          </a:p>
        </p:txBody>
      </p:sp>
      <p:sp>
        <p:nvSpPr>
          <p:cNvPr id="101" name="Google Shape;101;p19"/>
          <p:cNvSpPr txBox="1"/>
          <p:nvPr>
            <p:ph idx="1" type="body"/>
          </p:nvPr>
        </p:nvSpPr>
        <p:spPr>
          <a:xfrm>
            <a:off x="311700" y="1468825"/>
            <a:ext cx="8520600" cy="3099900"/>
          </a:xfrm>
          <a:prstGeom prst="rect">
            <a:avLst/>
          </a:prstGeom>
          <a:solidFill>
            <a:srgbClr val="FFFFFF">
              <a:alpha val="2973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b="1" lang="fr"/>
              <a:t>Pour chacun des datasets:</a:t>
            </a:r>
            <a:endParaRPr b="1"/>
          </a:p>
          <a:p>
            <a:pPr indent="-342900" lvl="0" marL="457200" rtl="0" algn="l">
              <a:spcBef>
                <a:spcPts val="1200"/>
              </a:spcBef>
              <a:spcAft>
                <a:spcPts val="0"/>
              </a:spcAft>
              <a:buSzPts val="1800"/>
              <a:buChar char="●"/>
            </a:pPr>
            <a:r>
              <a:rPr b="1" lang="fr"/>
              <a:t>aperçu des données</a:t>
            </a:r>
            <a:endParaRPr b="1"/>
          </a:p>
          <a:p>
            <a:pPr indent="-342900" lvl="0" marL="457200" rtl="0" algn="l">
              <a:spcBef>
                <a:spcPts val="0"/>
              </a:spcBef>
              <a:spcAft>
                <a:spcPts val="0"/>
              </a:spcAft>
              <a:buSzPts val="1800"/>
              <a:buChar char="●"/>
            </a:pPr>
            <a:r>
              <a:rPr b="1" lang="fr"/>
              <a:t>forme</a:t>
            </a:r>
            <a:endParaRPr b="1"/>
          </a:p>
          <a:p>
            <a:pPr indent="-342900" lvl="0" marL="457200" rtl="0" algn="l">
              <a:spcBef>
                <a:spcPts val="0"/>
              </a:spcBef>
              <a:spcAft>
                <a:spcPts val="0"/>
              </a:spcAft>
              <a:buSzPts val="1800"/>
              <a:buChar char="●"/>
            </a:pPr>
            <a:r>
              <a:rPr b="1" lang="fr"/>
              <a:t>types de variables</a:t>
            </a:r>
            <a:endParaRPr b="1"/>
          </a:p>
          <a:p>
            <a:pPr indent="-342900" lvl="0" marL="457200" rtl="0" algn="l">
              <a:spcBef>
                <a:spcPts val="0"/>
              </a:spcBef>
              <a:spcAft>
                <a:spcPts val="0"/>
              </a:spcAft>
              <a:buSzPts val="1800"/>
              <a:buChar char="●"/>
            </a:pPr>
            <a:r>
              <a:rPr b="1" lang="fr"/>
              <a:t>valeurs manquantes</a:t>
            </a:r>
            <a:endParaRPr b="1"/>
          </a:p>
          <a:p>
            <a:pPr indent="-342900" lvl="0" marL="457200" rtl="0" algn="l">
              <a:spcBef>
                <a:spcPts val="0"/>
              </a:spcBef>
              <a:spcAft>
                <a:spcPts val="0"/>
              </a:spcAft>
              <a:buSzPts val="1800"/>
              <a:buChar char="●"/>
            </a:pPr>
            <a:r>
              <a:rPr b="1" lang="fr"/>
              <a:t>Analyse univariée pour chaque variable</a:t>
            </a:r>
            <a:endParaRPr b="1"/>
          </a:p>
          <a:p>
            <a:pPr indent="-342900" lvl="0" marL="457200" rtl="0" algn="l">
              <a:spcBef>
                <a:spcPts val="0"/>
              </a:spcBef>
              <a:spcAft>
                <a:spcPts val="0"/>
              </a:spcAft>
              <a:buSzPts val="1800"/>
              <a:buChar char="●"/>
            </a:pPr>
            <a:r>
              <a:rPr b="1" lang="fr"/>
              <a:t>Analyse des corrélations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Fusion des datasets</a:t>
            </a:r>
            <a:endParaRPr/>
          </a:p>
        </p:txBody>
      </p:sp>
      <p:sp>
        <p:nvSpPr>
          <p:cNvPr id="107" name="Google Shape;107;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fr" sz="1100"/>
              <a:t>Pour n’avoir qu’une ligne par client</a:t>
            </a:r>
            <a:endParaRPr b="1" sz="1100"/>
          </a:p>
          <a:p>
            <a:pPr indent="0" lvl="0" marL="0" rtl="0" algn="l">
              <a:spcBef>
                <a:spcPts val="1200"/>
              </a:spcBef>
              <a:spcAft>
                <a:spcPts val="0"/>
              </a:spcAft>
              <a:buNone/>
            </a:pPr>
            <a:r>
              <a:rPr b="1" lang="fr" sz="1100"/>
              <a:t>ce qui caractérise un client:</a:t>
            </a:r>
            <a:endParaRPr b="1" sz="1100"/>
          </a:p>
          <a:p>
            <a:pPr indent="-292100" lvl="0" marL="914400" rtl="0" algn="l">
              <a:spcBef>
                <a:spcPts val="1200"/>
              </a:spcBef>
              <a:spcAft>
                <a:spcPts val="0"/>
              </a:spcAft>
              <a:buSzPts val="1000"/>
              <a:buChar char="●"/>
            </a:pPr>
            <a:r>
              <a:rPr b="1" lang="fr" sz="1000"/>
              <a:t>identifiant unique</a:t>
            </a:r>
            <a:endParaRPr b="1" sz="1000"/>
          </a:p>
          <a:p>
            <a:pPr indent="-292100" lvl="0" marL="914400" rtl="0" algn="l">
              <a:spcBef>
                <a:spcPts val="0"/>
              </a:spcBef>
              <a:spcAft>
                <a:spcPts val="0"/>
              </a:spcAft>
              <a:buSzPts val="1000"/>
              <a:buChar char="●"/>
            </a:pPr>
            <a:r>
              <a:rPr b="1" lang="fr" sz="1000"/>
              <a:t>nombre de commandes</a:t>
            </a:r>
            <a:endParaRPr b="1" sz="1000"/>
          </a:p>
          <a:p>
            <a:pPr indent="-292100" lvl="0" marL="914400" rtl="0" algn="l">
              <a:spcBef>
                <a:spcPts val="0"/>
              </a:spcBef>
              <a:spcAft>
                <a:spcPts val="0"/>
              </a:spcAft>
              <a:buSzPts val="1000"/>
              <a:buChar char="●"/>
            </a:pPr>
            <a:r>
              <a:rPr b="1" lang="fr" sz="1000"/>
              <a:t>nombre de produits achetés</a:t>
            </a:r>
            <a:endParaRPr b="1" sz="1000"/>
          </a:p>
          <a:p>
            <a:pPr indent="-292100" lvl="0" marL="914400" rtl="0" algn="l">
              <a:spcBef>
                <a:spcPts val="0"/>
              </a:spcBef>
              <a:spcAft>
                <a:spcPts val="0"/>
              </a:spcAft>
              <a:buSzPts val="1000"/>
              <a:buChar char="●"/>
            </a:pPr>
            <a:r>
              <a:rPr b="1" lang="fr" sz="1000"/>
              <a:t>total des sommes dépensées</a:t>
            </a:r>
            <a:endParaRPr b="1" sz="1000"/>
          </a:p>
          <a:p>
            <a:pPr indent="-292100" lvl="0" marL="914400" rtl="0" algn="l">
              <a:spcBef>
                <a:spcPts val="0"/>
              </a:spcBef>
              <a:spcAft>
                <a:spcPts val="0"/>
              </a:spcAft>
              <a:buSzPts val="1000"/>
              <a:buChar char="●"/>
            </a:pPr>
            <a:r>
              <a:rPr b="1" lang="fr" sz="1000"/>
              <a:t>nombre moyen de paiements par commande</a:t>
            </a:r>
            <a:endParaRPr b="1" sz="1000"/>
          </a:p>
          <a:p>
            <a:pPr indent="-292100" lvl="0" marL="914400" rtl="0" algn="l">
              <a:spcBef>
                <a:spcPts val="0"/>
              </a:spcBef>
              <a:spcAft>
                <a:spcPts val="0"/>
              </a:spcAft>
              <a:buSzPts val="1000"/>
              <a:buChar char="●"/>
            </a:pPr>
            <a:r>
              <a:rPr b="1" lang="fr" sz="1000"/>
              <a:t>montant moyen d’une commande</a:t>
            </a:r>
            <a:endParaRPr b="1" sz="1000"/>
          </a:p>
          <a:p>
            <a:pPr indent="-292100" lvl="0" marL="914400" rtl="0" algn="l">
              <a:spcBef>
                <a:spcPts val="0"/>
              </a:spcBef>
              <a:spcAft>
                <a:spcPts val="0"/>
              </a:spcAft>
              <a:buSzPts val="1000"/>
              <a:buChar char="●"/>
            </a:pPr>
            <a:r>
              <a:rPr b="1" lang="fr" sz="1000"/>
              <a:t>score d’avis moyen (review score)</a:t>
            </a:r>
            <a:endParaRPr b="1" sz="1000"/>
          </a:p>
          <a:p>
            <a:pPr indent="-292100" lvl="0" marL="914400" rtl="0" algn="l">
              <a:spcBef>
                <a:spcPts val="0"/>
              </a:spcBef>
              <a:spcAft>
                <a:spcPts val="0"/>
              </a:spcAft>
              <a:buSzPts val="1000"/>
              <a:buChar char="●"/>
            </a:pPr>
            <a:r>
              <a:rPr b="1" lang="fr" sz="1000"/>
              <a:t>moyenne du nombre de jour de livraisons</a:t>
            </a:r>
            <a:endParaRPr b="1" sz="1000"/>
          </a:p>
          <a:p>
            <a:pPr indent="-292100" lvl="0" marL="914400" rtl="0" algn="l">
              <a:spcBef>
                <a:spcPts val="0"/>
              </a:spcBef>
              <a:spcAft>
                <a:spcPts val="0"/>
              </a:spcAft>
              <a:buSzPts val="1000"/>
              <a:buChar char="●"/>
            </a:pPr>
            <a:r>
              <a:rPr b="1" lang="fr" sz="1000"/>
              <a:t>nombre de produits achetés par catégorie </a:t>
            </a:r>
            <a:br>
              <a:rPr b="1" lang="fr" sz="1000"/>
            </a:br>
            <a:r>
              <a:rPr b="1" lang="fr" sz="1000"/>
              <a:t>(1 colonne par catégorie de produits)</a:t>
            </a:r>
            <a:endParaRPr b="1" sz="1000"/>
          </a:p>
          <a:p>
            <a:pPr indent="-292100" lvl="0" marL="914400" rtl="0" algn="l">
              <a:spcBef>
                <a:spcPts val="0"/>
              </a:spcBef>
              <a:spcAft>
                <a:spcPts val="0"/>
              </a:spcAft>
              <a:buSzPts val="1000"/>
              <a:buChar char="●"/>
            </a:pPr>
            <a:r>
              <a:rPr b="1" lang="fr" sz="1000"/>
              <a:t>date de la première commande</a:t>
            </a:r>
            <a:endParaRPr b="1" sz="1000"/>
          </a:p>
          <a:p>
            <a:pPr indent="-292100" lvl="0" marL="914400" rtl="0" algn="l">
              <a:spcBef>
                <a:spcPts val="0"/>
              </a:spcBef>
              <a:spcAft>
                <a:spcPts val="0"/>
              </a:spcAft>
              <a:buSzPts val="1000"/>
              <a:buChar char="●"/>
            </a:pPr>
            <a:r>
              <a:rPr b="1" lang="fr" sz="1000"/>
              <a:t>date de la dernière commande</a:t>
            </a:r>
            <a:endParaRPr b="1" sz="1000"/>
          </a:p>
          <a:p>
            <a:pPr indent="-292100" lvl="0" marL="914400" rtl="0" algn="l">
              <a:spcBef>
                <a:spcPts val="0"/>
              </a:spcBef>
              <a:spcAft>
                <a:spcPts val="0"/>
              </a:spcAft>
              <a:buSzPts val="1000"/>
              <a:buChar char="●"/>
            </a:pPr>
            <a:r>
              <a:rPr b="1" lang="fr" sz="1000"/>
              <a:t>mois d’achat préféré</a:t>
            </a:r>
            <a:endParaRPr b="1" sz="1000"/>
          </a:p>
          <a:p>
            <a:pPr indent="-292100" lvl="0" marL="914400" rtl="0" algn="l">
              <a:spcBef>
                <a:spcPts val="0"/>
              </a:spcBef>
              <a:spcAft>
                <a:spcPts val="0"/>
              </a:spcAft>
              <a:buSzPts val="1000"/>
              <a:buChar char="●"/>
            </a:pPr>
            <a:r>
              <a:rPr b="1" lang="fr" sz="1000"/>
              <a:t>délai moyen entre deux commandes</a:t>
            </a:r>
            <a:endParaRPr b="1" sz="1000"/>
          </a:p>
          <a:p>
            <a:pPr indent="-292100" lvl="0" marL="914400" rtl="0" algn="l">
              <a:spcBef>
                <a:spcPts val="0"/>
              </a:spcBef>
              <a:spcAft>
                <a:spcPts val="0"/>
              </a:spcAft>
              <a:buSzPts val="1000"/>
              <a:buChar char="●"/>
            </a:pPr>
            <a:r>
              <a:rPr b="1" lang="fr" sz="1000"/>
              <a:t>ratio des frais de port</a:t>
            </a:r>
            <a:endParaRPr b="1" sz="1000"/>
          </a:p>
          <a:p>
            <a:pPr indent="-292100" lvl="0" marL="914400" rtl="0" algn="l">
              <a:spcBef>
                <a:spcPts val="0"/>
              </a:spcBef>
              <a:spcAft>
                <a:spcPts val="0"/>
              </a:spcAft>
              <a:buSzPts val="1000"/>
              <a:buChar char="●"/>
            </a:pPr>
            <a:r>
              <a:rPr b="1" lang="fr" sz="1000"/>
              <a:t>distance géodésique du client par rapport à olis</a:t>
            </a:r>
            <a:r>
              <a:rPr lang="fr" sz="1000"/>
              <a:t>t</a:t>
            </a:r>
            <a:endParaRPr sz="1000"/>
          </a:p>
        </p:txBody>
      </p:sp>
      <p:pic>
        <p:nvPicPr>
          <p:cNvPr id="108" name="Google Shape;108;p20"/>
          <p:cNvPicPr preferRelativeResize="0"/>
          <p:nvPr/>
        </p:nvPicPr>
        <p:blipFill>
          <a:blip r:embed="rId3">
            <a:alphaModFix/>
          </a:blip>
          <a:stretch>
            <a:fillRect/>
          </a:stretch>
        </p:blipFill>
        <p:spPr>
          <a:xfrm>
            <a:off x="5320725" y="1359476"/>
            <a:ext cx="3598175" cy="367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EDA du dataset fusionné :</a:t>
            </a:r>
            <a:endParaRPr/>
          </a:p>
        </p:txBody>
      </p:sp>
      <p:sp>
        <p:nvSpPr>
          <p:cNvPr id="114" name="Google Shape;114;p2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95420 lignes et 24 colonnes</a:t>
            </a:r>
            <a:endParaRPr/>
          </a:p>
          <a:p>
            <a:pPr indent="-317500" lvl="1" marL="914400" rtl="0" algn="l">
              <a:spcBef>
                <a:spcPts val="0"/>
              </a:spcBef>
              <a:spcAft>
                <a:spcPts val="0"/>
              </a:spcAft>
              <a:buSzPts val="1400"/>
              <a:buChar char="○"/>
            </a:pPr>
            <a:r>
              <a:rPr lang="fr"/>
              <a:t>21 variables numériques</a:t>
            </a:r>
            <a:endParaRPr/>
          </a:p>
          <a:p>
            <a:pPr indent="-317500" lvl="1" marL="914400" rtl="0" algn="l">
              <a:spcBef>
                <a:spcPts val="0"/>
              </a:spcBef>
              <a:spcAft>
                <a:spcPts val="0"/>
              </a:spcAft>
              <a:buSzPts val="1400"/>
              <a:buChar char="○"/>
            </a:pPr>
            <a:r>
              <a:rPr lang="fr"/>
              <a:t>1 colonne d’id client</a:t>
            </a:r>
            <a:endParaRPr/>
          </a:p>
          <a:p>
            <a:pPr indent="-317500" lvl="1" marL="914400" rtl="0" algn="l">
              <a:spcBef>
                <a:spcPts val="0"/>
              </a:spcBef>
              <a:spcAft>
                <a:spcPts val="0"/>
              </a:spcAft>
              <a:buSzPts val="1400"/>
              <a:buChar char="○"/>
            </a:pPr>
            <a:r>
              <a:rPr lang="fr"/>
              <a:t>2 colonnes de timestamps</a:t>
            </a:r>
            <a:endParaRPr/>
          </a:p>
        </p:txBody>
      </p:sp>
      <p:pic>
        <p:nvPicPr>
          <p:cNvPr id="115" name="Google Shape;115;p21"/>
          <p:cNvPicPr preferRelativeResize="0"/>
          <p:nvPr/>
        </p:nvPicPr>
        <p:blipFill rotWithShape="1">
          <a:blip r:embed="rId3">
            <a:alphaModFix/>
          </a:blip>
          <a:srcRect b="0" l="0" r="0" t="12349"/>
          <a:stretch/>
        </p:blipFill>
        <p:spPr>
          <a:xfrm>
            <a:off x="5580800" y="1106000"/>
            <a:ext cx="3333750" cy="223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